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1" r:id="rId3"/>
    <p:sldId id="292" r:id="rId4"/>
    <p:sldId id="343" r:id="rId5"/>
    <p:sldId id="349" r:id="rId6"/>
    <p:sldId id="350" r:id="rId7"/>
    <p:sldId id="342" r:id="rId8"/>
    <p:sldId id="301" r:id="rId9"/>
    <p:sldId id="296" r:id="rId10"/>
    <p:sldId id="323" r:id="rId11"/>
    <p:sldId id="310" r:id="rId12"/>
    <p:sldId id="344" r:id="rId13"/>
    <p:sldId id="270" r:id="rId14"/>
    <p:sldId id="345" r:id="rId15"/>
    <p:sldId id="346" r:id="rId16"/>
    <p:sldId id="348" r:id="rId17"/>
    <p:sldId id="351" r:id="rId18"/>
    <p:sldId id="352" r:id="rId19"/>
    <p:sldId id="353" r:id="rId20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0C1D"/>
    <a:srgbClr val="639594"/>
    <a:srgbClr val="629690"/>
    <a:srgbClr val="629688"/>
    <a:srgbClr val="5D9B8B"/>
    <a:srgbClr val="599F92"/>
    <a:srgbClr val="54A495"/>
    <a:srgbClr val="4DAB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330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330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1D9870-AD8C-45FB-9E7F-C98F250F6C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15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7075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800DE60-8CCF-4319-A85A-43DB88B4DC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87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1BA963-CAAD-4D7E-9561-161D6730373F}" type="slidenum">
              <a:rPr lang="en-US"/>
              <a:pPr/>
              <a:t>1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1F6B43-0821-4396-9594-CDAAE8471398}" type="slidenum">
              <a:rPr lang="en-US"/>
              <a:pPr/>
              <a:t>13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4FEEDB-4B12-4761-A9CD-A0C5DE92EE4C}" type="slidenum">
              <a:rPr lang="en-US"/>
              <a:pPr/>
              <a:t>14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4FEEDB-4B12-4761-A9CD-A0C5DE92EE4C}" type="slidenum">
              <a:rPr lang="en-US"/>
              <a:pPr/>
              <a:t>15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4FEEDB-4B12-4761-A9CD-A0C5DE92EE4C}" type="slidenum">
              <a:rPr lang="en-US"/>
              <a:pPr/>
              <a:t>16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1A16A8-ACFD-46A2-9D0E-25DD9C0314BD}" type="slidenum">
              <a:rPr lang="en-US"/>
              <a:pPr/>
              <a:t>2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638FDA-38C0-4102-9916-17B7C9AB4B58}" type="slidenum">
              <a:rPr lang="en-US"/>
              <a:pPr/>
              <a:t>3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638FDA-38C0-4102-9916-17B7C9AB4B58}" type="slidenum">
              <a:rPr lang="en-US"/>
              <a:pPr/>
              <a:t>4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66232F-E90B-4313-BF37-D30F2BCF386F}" type="slidenum">
              <a:rPr lang="en-US"/>
              <a:pPr/>
              <a:t>8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70DB8B-DDBC-4C3A-9C38-25B93B03F8C8}" type="slidenum">
              <a:rPr lang="en-US"/>
              <a:pPr/>
              <a:t>9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745960-AE36-4C11-9A9D-335E6714682F}" type="slidenum">
              <a:rPr lang="en-US"/>
              <a:pPr/>
              <a:t>10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4FEEDB-4B12-4761-A9CD-A0C5DE92EE4C}" type="slidenum">
              <a:rPr lang="en-US"/>
              <a:pPr/>
              <a:t>11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E54A8E-A629-4A23-B3C2-5E3BE71F3E66}" type="slidenum">
              <a:rPr lang="en-US"/>
              <a:pPr/>
              <a:t>12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843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5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452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53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54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36374B6-5C52-4B39-8785-E57978E50C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D9FF1-8DDB-44BF-909A-A9408D8D53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729DB-A4D6-4B64-B4ED-805D56A35A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E23C02D-000F-40CD-833A-F8BC411077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0BBF2-CA8C-4EA7-BE3A-EF61277C0E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A22AA-F7FF-4556-A115-F500342816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D313E-963D-401F-AD06-E632EB98B4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8C135-8D28-4A2D-95D5-70240B9507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8F2CA-0764-491B-A8FE-8C910BA131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16CDF-C569-4DDE-A8FC-F90AA4FD9D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D048B-573E-4DBF-BC9F-7DA044EE7F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3BCC8-397A-4CF0-8812-B041A6B2F8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7411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2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3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4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5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9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0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2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742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742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16220CF-34DB-4A19-A185-002F3375B2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4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d.mind.net/~zona/mstm/physics/waves/partsOfAWave/waveParts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3581400"/>
          </a:xfrm>
        </p:spPr>
        <p:txBody>
          <a:bodyPr/>
          <a:lstStyle/>
          <a:p>
            <a:r>
              <a:rPr lang="en-US" sz="7200" dirty="0" smtClean="0"/>
              <a:t>Light &amp; the Electromagnetic Spectrum Notes</a:t>
            </a:r>
            <a:endParaRPr lang="en-US" sz="7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513" name="Picture 9" descr="frequency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r="17592" b="3030"/>
          <a:stretch>
            <a:fillRect/>
          </a:stretch>
        </p:blipFill>
        <p:spPr bwMode="auto">
          <a:xfrm>
            <a:off x="152400" y="2667000"/>
            <a:ext cx="6781800" cy="2286000"/>
          </a:xfrm>
          <a:prstGeom prst="rect">
            <a:avLst/>
          </a:prstGeom>
          <a:noFill/>
        </p:spPr>
      </p:pic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0"/>
            <a:ext cx="8839200" cy="6019800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o"/>
            </a:pPr>
            <a:r>
              <a:rPr lang="en-US" b="1" dirty="0" smtClean="0">
                <a:effectLst/>
              </a:rPr>
              <a:t>_________</a:t>
            </a:r>
            <a:r>
              <a:rPr lang="en-US" sz="3300" b="1" dirty="0" smtClean="0">
                <a:effectLst/>
              </a:rPr>
              <a:t>: the number of waves that pass a point in one second.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200" b="1" dirty="0" smtClean="0">
                <a:effectLst/>
              </a:rPr>
              <a:t>The more crests that pass a point in 1 second, the ______ the frequency.</a:t>
            </a:r>
            <a:r>
              <a:rPr lang="en-US" sz="3200" b="1" dirty="0" smtClean="0"/>
              <a:t>  </a:t>
            </a:r>
            <a:endParaRPr lang="en-US" sz="3200" b="1" dirty="0"/>
          </a:p>
        </p:txBody>
      </p:sp>
      <p:pic>
        <p:nvPicPr>
          <p:cNvPr id="149508" name="Picture 4" descr="lightwav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76200" y="5284788"/>
            <a:ext cx="6934200" cy="1649412"/>
          </a:xfrm>
          <a:prstGeom prst="rect">
            <a:avLst/>
          </a:prstGeom>
          <a:noFill/>
        </p:spPr>
      </p:pic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533400" y="5073650"/>
            <a:ext cx="3048000" cy="641350"/>
          </a:xfrm>
          <a:prstGeom prst="rect">
            <a:avLst/>
          </a:prstGeom>
          <a:solidFill>
            <a:srgbClr val="639594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6172200" y="554672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1 sec.</a:t>
            </a:r>
          </a:p>
        </p:txBody>
      </p:sp>
      <p:sp>
        <p:nvSpPr>
          <p:cNvPr id="149511" name="Text Box 7"/>
          <p:cNvSpPr txBox="1">
            <a:spLocks noChangeArrowheads="1"/>
          </p:cNvSpPr>
          <p:nvPr/>
        </p:nvSpPr>
        <p:spPr bwMode="auto">
          <a:xfrm>
            <a:off x="0" y="4953000"/>
            <a:ext cx="85344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frequency in the example below?</a:t>
            </a:r>
          </a:p>
        </p:txBody>
      </p:sp>
      <p:sp>
        <p:nvSpPr>
          <p:cNvPr id="149514" name="Text Box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81000" y="44196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Click Me</a:t>
            </a:r>
          </a:p>
        </p:txBody>
      </p:sp>
      <p:sp>
        <p:nvSpPr>
          <p:cNvPr id="149515" name="Text Box 11"/>
          <p:cNvSpPr txBox="1">
            <a:spLocks noChangeArrowheads="1"/>
          </p:cNvSpPr>
          <p:nvPr/>
        </p:nvSpPr>
        <p:spPr bwMode="auto">
          <a:xfrm>
            <a:off x="457200" y="-46038"/>
            <a:ext cx="28194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Frequency</a:t>
            </a:r>
            <a:endParaRPr lang="en-US" sz="3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9516" name="Text Box 12"/>
          <p:cNvSpPr txBox="1">
            <a:spLocks noChangeArrowheads="1"/>
          </p:cNvSpPr>
          <p:nvPr/>
        </p:nvSpPr>
        <p:spPr bwMode="auto">
          <a:xfrm>
            <a:off x="4648200" y="1524000"/>
            <a:ext cx="18288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higher</a:t>
            </a:r>
          </a:p>
        </p:txBody>
      </p:sp>
      <p:sp>
        <p:nvSpPr>
          <p:cNvPr id="149517" name="Text Box 13"/>
          <p:cNvSpPr txBox="1">
            <a:spLocks noChangeArrowheads="1"/>
          </p:cNvSpPr>
          <p:nvPr/>
        </p:nvSpPr>
        <p:spPr bwMode="auto">
          <a:xfrm>
            <a:off x="7086600" y="2743200"/>
            <a:ext cx="19812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4" tIns="9144" rIns="9144" bIns="914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higher frequency</a:t>
            </a:r>
          </a:p>
        </p:txBody>
      </p:sp>
      <p:sp>
        <p:nvSpPr>
          <p:cNvPr id="149518" name="Text Box 14"/>
          <p:cNvSpPr txBox="1">
            <a:spLocks noChangeArrowheads="1"/>
          </p:cNvSpPr>
          <p:nvPr/>
        </p:nvSpPr>
        <p:spPr bwMode="auto">
          <a:xfrm>
            <a:off x="7086600" y="3962400"/>
            <a:ext cx="19812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4" tIns="9144" rIns="9144" bIns="914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lower frequency</a:t>
            </a:r>
          </a:p>
        </p:txBody>
      </p:sp>
      <p:sp>
        <p:nvSpPr>
          <p:cNvPr id="149519" name="Text Box 15"/>
          <p:cNvSpPr txBox="1">
            <a:spLocks noChangeArrowheads="1"/>
          </p:cNvSpPr>
          <p:nvPr/>
        </p:nvSpPr>
        <p:spPr bwMode="auto">
          <a:xfrm>
            <a:off x="3581400" y="2209800"/>
            <a:ext cx="4953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4" tIns="9144" rIns="9144" bIns="914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Draw both waves &amp; label</a:t>
            </a:r>
          </a:p>
        </p:txBody>
      </p:sp>
      <p:sp>
        <p:nvSpPr>
          <p:cNvPr id="149520" name="Line 16"/>
          <p:cNvSpPr>
            <a:spLocks noChangeShapeType="1"/>
          </p:cNvSpPr>
          <p:nvPr/>
        </p:nvSpPr>
        <p:spPr bwMode="auto">
          <a:xfrm>
            <a:off x="990600" y="55626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21" name="Text Box 17"/>
          <p:cNvSpPr txBox="1">
            <a:spLocks noChangeArrowheads="1"/>
          </p:cNvSpPr>
          <p:nvPr/>
        </p:nvSpPr>
        <p:spPr bwMode="auto">
          <a:xfrm>
            <a:off x="7086600" y="5908675"/>
            <a:ext cx="19812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4" tIns="9144" rIns="9144" bIns="914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Answer: 3</a:t>
            </a:r>
            <a:r>
              <a:rPr lang="en-US" sz="26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49522" name="Text Box 18"/>
          <p:cNvSpPr txBox="1">
            <a:spLocks noChangeArrowheads="1"/>
          </p:cNvSpPr>
          <p:nvPr/>
        </p:nvSpPr>
        <p:spPr bwMode="auto">
          <a:xfrm>
            <a:off x="0" y="53340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0 sec.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9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49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4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4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uiExpand="1" build="p"/>
      <p:bldP spid="149510" grpId="0"/>
      <p:bldP spid="149511" grpId="0"/>
      <p:bldP spid="149514" grpId="0"/>
      <p:bldP spid="149515" grpId="0"/>
      <p:bldP spid="149516" grpId="0"/>
      <p:bldP spid="149517" grpId="0"/>
      <p:bldP spid="149518" grpId="0"/>
      <p:bldP spid="149519" grpId="0"/>
      <p:bldP spid="149520" grpId="0" animBg="1"/>
      <p:bldP spid="149521" grpId="0"/>
      <p:bldP spid="1495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4267200" cy="838200"/>
          </a:xfrm>
        </p:spPr>
        <p:txBody>
          <a:bodyPr/>
          <a:lstStyle/>
          <a:p>
            <a:r>
              <a:rPr lang="en-US" sz="3800" b="1" dirty="0">
                <a:latin typeface="+mn-lt"/>
              </a:rPr>
              <a:t>4. Visible Light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38200"/>
            <a:ext cx="9144000" cy="60960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sz="3400" b="1" dirty="0">
                <a:effectLst/>
              </a:rPr>
              <a:t>V</a:t>
            </a:r>
            <a:r>
              <a:rPr lang="en-US" sz="3400" b="1" dirty="0" smtClean="0">
                <a:effectLst/>
              </a:rPr>
              <a:t>ery </a:t>
            </a:r>
            <a:r>
              <a:rPr lang="en-US" sz="3300" b="1" dirty="0" smtClean="0">
                <a:effectLst/>
              </a:rPr>
              <a:t>_____</a:t>
            </a:r>
            <a:r>
              <a:rPr lang="en-US" sz="3400" b="1" dirty="0" smtClean="0">
                <a:effectLst/>
              </a:rPr>
              <a:t> part of electromagnetic spectrum you </a:t>
            </a:r>
            <a:r>
              <a:rPr lang="en-US" sz="3300" b="1" dirty="0" smtClean="0">
                <a:effectLst/>
              </a:rPr>
              <a:t>____</a:t>
            </a:r>
            <a:r>
              <a:rPr lang="en-US" sz="3400" b="1" dirty="0" smtClean="0">
                <a:effectLst/>
              </a:rPr>
              <a:t> </a:t>
            </a:r>
            <a:r>
              <a:rPr lang="en-US" sz="3300" b="1" dirty="0" smtClean="0">
                <a:effectLst/>
              </a:rPr>
              <a:t>____</a:t>
            </a:r>
            <a:r>
              <a:rPr lang="en-US" sz="3400" b="1" dirty="0" smtClean="0">
                <a:effectLst/>
              </a:rPr>
              <a:t>.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None/>
            </a:pPr>
            <a:endParaRPr lang="en-US" sz="3500" dirty="0">
              <a:effectLst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None/>
            </a:pPr>
            <a:endParaRPr lang="en-US" sz="3500" dirty="0"/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None/>
            </a:pPr>
            <a:endParaRPr lang="en-US" sz="3500" dirty="0"/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None/>
            </a:pPr>
            <a:endParaRPr lang="en-US" sz="3500" dirty="0"/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None/>
            </a:pPr>
            <a:endParaRPr lang="en-US" sz="3500" dirty="0"/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sz="3500" b="1" dirty="0" smtClean="0">
                <a:effectLst/>
              </a:rPr>
              <a:t>Energy from the ___ reaches Earth as _____ light. It is a _______ of all</a:t>
            </a:r>
            <a:r>
              <a:rPr lang="en-US" sz="3400" b="1" dirty="0" smtClean="0">
                <a:effectLst/>
              </a:rPr>
              <a:t> ______ </a:t>
            </a:r>
            <a:r>
              <a:rPr lang="en-US" sz="3500" b="1" dirty="0" smtClean="0">
                <a:effectLst/>
              </a:rPr>
              <a:t>of light.</a:t>
            </a:r>
            <a:endParaRPr lang="en-US" sz="3500" b="1" dirty="0">
              <a:effectLst/>
            </a:endParaRPr>
          </a:p>
        </p:txBody>
      </p:sp>
      <p:sp>
        <p:nvSpPr>
          <p:cNvPr id="86028" name="Text Box 12"/>
          <p:cNvSpPr txBox="1">
            <a:spLocks noChangeArrowheads="1"/>
          </p:cNvSpPr>
          <p:nvPr/>
        </p:nvSpPr>
        <p:spPr bwMode="auto">
          <a:xfrm>
            <a:off x="3886200" y="1219200"/>
            <a:ext cx="121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can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4526280" y="4724400"/>
            <a:ext cx="121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sun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2590800" y="518922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white</a:t>
            </a:r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415290" y="5692140"/>
            <a:ext cx="2286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mixture</a:t>
            </a:r>
          </a:p>
        </p:txBody>
      </p:sp>
      <p:sp>
        <p:nvSpPr>
          <p:cNvPr id="86032" name="Text Box 16"/>
          <p:cNvSpPr txBox="1">
            <a:spLocks noChangeArrowheads="1"/>
          </p:cNvSpPr>
          <p:nvPr/>
        </p:nvSpPr>
        <p:spPr bwMode="auto">
          <a:xfrm>
            <a:off x="4213860" y="568071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colors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653540" y="762000"/>
            <a:ext cx="169926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small</a:t>
            </a:r>
            <a:endParaRPr lang="en-US" sz="35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5257800" y="1219200"/>
            <a:ext cx="121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see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5" name="Picture 14" descr="em_spectrum.gif"/>
          <p:cNvPicPr>
            <a:picLocks noChangeAspect="1"/>
          </p:cNvPicPr>
          <p:nvPr/>
        </p:nvPicPr>
        <p:blipFill>
          <a:blip r:embed="rId3" cstate="print"/>
          <a:srcRect l="842" t="2857" r="-168" b="31429"/>
          <a:stretch>
            <a:fillRect/>
          </a:stretch>
        </p:blipFill>
        <p:spPr>
          <a:xfrm>
            <a:off x="0" y="2209800"/>
            <a:ext cx="9144000" cy="220980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5486400" y="3124200"/>
            <a:ext cx="304800" cy="1295400"/>
          </a:xfrm>
          <a:prstGeom prst="ellipse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8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8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uiExpand="1" build="p"/>
      <p:bldP spid="86028" grpId="0"/>
      <p:bldP spid="86029" grpId="0"/>
      <p:bldP spid="86030" grpId="0"/>
      <p:bldP spid="86031" grpId="0"/>
      <p:bldP spid="86032" grpId="0"/>
      <p:bldP spid="13" grpId="0"/>
      <p:bldP spid="14" grpId="0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76200"/>
            <a:ext cx="9220200" cy="6359525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en-US" sz="3500" b="1" dirty="0" smtClean="0">
                <a:effectLst/>
              </a:rPr>
              <a:t>White light can be divided into </a:t>
            </a:r>
            <a:r>
              <a:rPr lang="en-US" sz="3600" b="1" dirty="0" smtClean="0">
                <a:effectLst/>
              </a:rPr>
              <a:t>_____ </a:t>
            </a:r>
            <a:r>
              <a:rPr lang="en-US" sz="3500" b="1" dirty="0" smtClean="0">
                <a:effectLst/>
              </a:rPr>
              <a:t>according to __________.</a:t>
            </a:r>
          </a:p>
          <a:p>
            <a:pPr lvl="1">
              <a:buClr>
                <a:schemeClr val="tx1"/>
              </a:buClr>
              <a:buFontTx/>
              <a:buChar char="o"/>
            </a:pPr>
            <a:r>
              <a:rPr lang="en-US" sz="3300" b="1" dirty="0" smtClean="0">
                <a:effectLst/>
              </a:rPr>
              <a:t>Can use a _____ to split white light into different wavelengths.</a:t>
            </a:r>
            <a:endParaRPr lang="en-US" sz="3300" b="1" dirty="0">
              <a:effectLst/>
            </a:endParaRPr>
          </a:p>
        </p:txBody>
      </p:sp>
      <p:pic>
        <p:nvPicPr>
          <p:cNvPr id="40965" name="Picture 5" descr="light_sort"/>
          <p:cNvPicPr>
            <a:picLocks noChangeAspect="1" noChangeArrowheads="1"/>
          </p:cNvPicPr>
          <p:nvPr/>
        </p:nvPicPr>
        <p:blipFill>
          <a:blip r:embed="rId3" cstate="print"/>
          <a:srcRect l="1514" r="851" b="54210"/>
          <a:stretch>
            <a:fillRect/>
          </a:stretch>
        </p:blipFill>
        <p:spPr bwMode="auto">
          <a:xfrm>
            <a:off x="0" y="2362200"/>
            <a:ext cx="9144000" cy="2895600"/>
          </a:xfrm>
          <a:prstGeom prst="rect">
            <a:avLst/>
          </a:prstGeom>
          <a:noFill/>
        </p:spPr>
      </p:pic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5334000" y="556260"/>
            <a:ext cx="350520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7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wavelength</a:t>
            </a:r>
            <a:endParaRPr lang="en-US" sz="37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" name="Picture 9" descr="Prism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0" y="5097262"/>
            <a:ext cx="2514600" cy="1760738"/>
          </a:xfrm>
          <a:prstGeom prst="rect">
            <a:avLst/>
          </a:prstGeom>
        </p:spPr>
      </p:pic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078480" y="1188720"/>
            <a:ext cx="16764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prism</a:t>
            </a:r>
            <a:endParaRPr lang="en-US" sz="35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66700" y="563880"/>
            <a:ext cx="190500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7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colors</a:t>
            </a:r>
            <a:endParaRPr lang="en-US" sz="37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81000" y="5257800"/>
            <a:ext cx="4876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800" b="1" dirty="0" smtClean="0"/>
              <a:t>*draw light entering prism and the different colors coming out </a:t>
            </a:r>
            <a:endParaRPr lang="en-U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477000"/>
          </a:xfrm>
        </p:spPr>
        <p:txBody>
          <a:bodyPr/>
          <a:lstStyle/>
          <a:p>
            <a:pPr>
              <a:buClr>
                <a:schemeClr val="tx1"/>
              </a:buClr>
              <a:buFontTx/>
              <a:buChar char="o"/>
            </a:pPr>
            <a:r>
              <a:rPr lang="en-US" b="1" dirty="0" smtClean="0">
                <a:effectLst/>
              </a:rPr>
              <a:t>Each color has a ______ wavelength.</a:t>
            </a:r>
          </a:p>
          <a:p>
            <a:pPr marL="628650"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300" b="1" dirty="0" smtClean="0">
                <a:effectLst/>
              </a:rPr>
              <a:t>R</a:t>
            </a:r>
            <a:r>
              <a:rPr lang="en-US" sz="3300" b="1" dirty="0">
                <a:effectLst/>
              </a:rPr>
              <a:t>:</a:t>
            </a:r>
            <a:r>
              <a:rPr lang="en-US" sz="2000" b="1" dirty="0">
                <a:effectLst/>
              </a:rPr>
              <a:t> </a:t>
            </a:r>
            <a:r>
              <a:rPr lang="en-US" sz="3300" b="1" dirty="0">
                <a:effectLst/>
              </a:rPr>
              <a:t>________________</a:t>
            </a:r>
            <a:endParaRPr lang="en-US" sz="3300" b="1" u="sng" dirty="0">
              <a:effectLst/>
            </a:endParaRPr>
          </a:p>
          <a:p>
            <a:pPr marL="628650"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300" b="1" dirty="0">
                <a:effectLst/>
              </a:rPr>
              <a:t>O:</a:t>
            </a:r>
            <a:r>
              <a:rPr lang="en-US" sz="2000" b="1" dirty="0">
                <a:effectLst/>
              </a:rPr>
              <a:t> </a:t>
            </a:r>
            <a:r>
              <a:rPr lang="en-US" sz="3200" b="1" dirty="0">
                <a:effectLst/>
              </a:rPr>
              <a:t>_________________</a:t>
            </a:r>
            <a:endParaRPr lang="en-US" sz="3200" b="1" u="sng" dirty="0">
              <a:effectLst/>
            </a:endParaRPr>
          </a:p>
          <a:p>
            <a:pPr marL="628650"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300" b="1" dirty="0">
                <a:effectLst/>
              </a:rPr>
              <a:t>Y</a:t>
            </a:r>
            <a:r>
              <a:rPr lang="en-US" sz="3300" b="1" dirty="0" smtClean="0">
                <a:effectLst/>
              </a:rPr>
              <a:t>:</a:t>
            </a:r>
            <a:r>
              <a:rPr lang="en-US" sz="2000" b="1" dirty="0" smtClean="0">
                <a:effectLst/>
              </a:rPr>
              <a:t> </a:t>
            </a:r>
            <a:r>
              <a:rPr lang="en-US" sz="3300" b="1" dirty="0">
                <a:effectLst/>
              </a:rPr>
              <a:t>________________</a:t>
            </a:r>
            <a:endParaRPr lang="en-US" sz="3300" b="1" u="sng" dirty="0">
              <a:effectLst/>
            </a:endParaRPr>
          </a:p>
          <a:p>
            <a:pPr marL="628650"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300" b="1" dirty="0">
                <a:effectLst/>
              </a:rPr>
              <a:t>G:</a:t>
            </a:r>
            <a:r>
              <a:rPr lang="en-US" sz="2000" b="1" dirty="0">
                <a:effectLst/>
              </a:rPr>
              <a:t> </a:t>
            </a:r>
            <a:r>
              <a:rPr lang="en-US" sz="3300" b="1" dirty="0">
                <a:effectLst/>
              </a:rPr>
              <a:t>________________</a:t>
            </a:r>
          </a:p>
          <a:p>
            <a:pPr marL="628650"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300" b="1" dirty="0">
                <a:effectLst/>
              </a:rPr>
              <a:t>B:</a:t>
            </a:r>
            <a:r>
              <a:rPr lang="en-US" sz="2000" b="1" dirty="0">
                <a:effectLst/>
              </a:rPr>
              <a:t> </a:t>
            </a:r>
            <a:r>
              <a:rPr lang="en-US" sz="3300" b="1" dirty="0">
                <a:effectLst/>
              </a:rPr>
              <a:t>________________</a:t>
            </a:r>
          </a:p>
          <a:p>
            <a:pPr marL="628650"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300" b="1" dirty="0">
                <a:effectLst/>
              </a:rPr>
              <a:t>I</a:t>
            </a:r>
            <a:r>
              <a:rPr lang="en-US" sz="3300" b="1" dirty="0" smtClean="0">
                <a:effectLst/>
              </a:rPr>
              <a:t>:</a:t>
            </a:r>
            <a:r>
              <a:rPr lang="en-US" sz="2000" b="1" dirty="0" smtClean="0">
                <a:effectLst/>
              </a:rPr>
              <a:t> </a:t>
            </a:r>
            <a:r>
              <a:rPr lang="en-US" sz="3300" b="1" dirty="0">
                <a:effectLst/>
              </a:rPr>
              <a:t>________________</a:t>
            </a:r>
            <a:endParaRPr lang="en-US" sz="3300" b="1" u="sng" dirty="0">
              <a:effectLst/>
            </a:endParaRPr>
          </a:p>
          <a:p>
            <a:pPr marL="628650"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300" b="1" dirty="0">
                <a:effectLst/>
              </a:rPr>
              <a:t>V:</a:t>
            </a:r>
            <a:r>
              <a:rPr lang="en-US" sz="2000" b="1" dirty="0">
                <a:effectLst/>
              </a:rPr>
              <a:t> </a:t>
            </a:r>
            <a:r>
              <a:rPr lang="en-US" sz="3300" b="1" dirty="0">
                <a:effectLst/>
              </a:rPr>
              <a:t>________________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210050" y="-46038"/>
            <a:ext cx="20574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unique</a:t>
            </a:r>
            <a:endParaRPr lang="en-US" sz="3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253490" y="579120"/>
            <a:ext cx="449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red ~630-700nm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219200" y="1184910"/>
            <a:ext cx="495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1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orange ~590-630nm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1219200" y="1817370"/>
            <a:ext cx="495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1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yellow ~560-590nm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1242060" y="2362200"/>
            <a:ext cx="472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green ~490-560nm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1226820" y="3002280"/>
            <a:ext cx="434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blue ~440-490nm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1143000" y="3595688"/>
            <a:ext cx="495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indigo ~420-440nm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1219200" y="4216718"/>
            <a:ext cx="472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violet ~400-420nm</a:t>
            </a:r>
          </a:p>
        </p:txBody>
      </p:sp>
      <p:pic>
        <p:nvPicPr>
          <p:cNvPr id="35852" name="Picture 12" descr="color spec"/>
          <p:cNvPicPr>
            <a:picLocks noChangeAspect="1" noChangeArrowheads="1"/>
          </p:cNvPicPr>
          <p:nvPr/>
        </p:nvPicPr>
        <p:blipFill>
          <a:blip r:embed="rId3" cstate="print"/>
          <a:srcRect r="31183" b="3448"/>
          <a:stretch>
            <a:fillRect/>
          </a:stretch>
        </p:blipFill>
        <p:spPr bwMode="auto">
          <a:xfrm>
            <a:off x="5943600" y="609600"/>
            <a:ext cx="3200400" cy="4343400"/>
          </a:xfrm>
          <a:prstGeom prst="rect">
            <a:avLst/>
          </a:prstGeom>
          <a:noFill/>
        </p:spPr>
      </p:pic>
      <p:pic>
        <p:nvPicPr>
          <p:cNvPr id="35853" name="Picture 13" descr="red&amp;blu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4876800"/>
            <a:ext cx="4648200" cy="1981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5" grpId="0"/>
      <p:bldP spid="35846" grpId="0"/>
      <p:bldP spid="35847" grpId="0"/>
      <p:bldP spid="35848" grpId="0"/>
      <p:bldP spid="35849" grpId="0"/>
      <p:bldP spid="35850" grpId="0"/>
      <p:bldP spid="358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5257800" cy="838200"/>
          </a:xfrm>
        </p:spPr>
        <p:txBody>
          <a:bodyPr/>
          <a:lstStyle/>
          <a:p>
            <a:r>
              <a:rPr lang="en-US" sz="3800" b="1" dirty="0" smtClean="0">
                <a:latin typeface="+mn-lt"/>
              </a:rPr>
              <a:t>5. Infrared Waves</a:t>
            </a:r>
            <a:endParaRPr lang="en-US" sz="3800" b="1" dirty="0">
              <a:latin typeface="+mn-lt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38200"/>
            <a:ext cx="9144000" cy="60960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sz="3500" b="1" dirty="0">
                <a:effectLst/>
              </a:rPr>
              <a:t>R</a:t>
            </a:r>
            <a:r>
              <a:rPr lang="en-US" sz="3500" b="1" dirty="0" smtClean="0">
                <a:effectLst/>
              </a:rPr>
              <a:t>ange from ____nm to __mm.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None/>
            </a:pPr>
            <a:endParaRPr lang="en-US" sz="3400" b="1" dirty="0" smtClean="0">
              <a:effectLst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None/>
            </a:pPr>
            <a:endParaRPr lang="en-US" sz="3400" b="1" dirty="0">
              <a:effectLst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None/>
            </a:pPr>
            <a:endParaRPr lang="en-US" sz="3400" b="1" dirty="0" smtClean="0">
              <a:effectLst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None/>
            </a:pPr>
            <a:endParaRPr lang="en-US" sz="3400" b="1" dirty="0" smtClean="0">
              <a:effectLst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None/>
            </a:pPr>
            <a:endParaRPr lang="en-US" sz="4000" b="1" dirty="0">
              <a:effectLst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sz="3500" b="1" dirty="0" smtClean="0">
                <a:effectLst/>
              </a:rPr>
              <a:t>______ wavelength than ______ light.</a:t>
            </a:r>
            <a:endParaRPr lang="en-US" sz="3500" dirty="0"/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sz="3500" b="1" dirty="0" smtClean="0">
                <a:effectLst/>
              </a:rPr>
              <a:t>______ the Earth &amp; keeps temperature suitable for life.</a:t>
            </a:r>
            <a:endParaRPr lang="en-US" sz="3500" b="1" dirty="0">
              <a:effectLst/>
            </a:endParaRPr>
          </a:p>
        </p:txBody>
      </p:sp>
      <p:sp>
        <p:nvSpPr>
          <p:cNvPr id="86028" name="Text Box 12"/>
          <p:cNvSpPr txBox="1">
            <a:spLocks noChangeArrowheads="1"/>
          </p:cNvSpPr>
          <p:nvPr/>
        </p:nvSpPr>
        <p:spPr bwMode="auto">
          <a:xfrm>
            <a:off x="3505200" y="748129"/>
            <a:ext cx="121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700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381000" y="4267200"/>
            <a:ext cx="2362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Longer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6816090" y="4267200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visible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358140" y="5345430"/>
            <a:ext cx="2286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Warms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400800" y="736699"/>
            <a:ext cx="60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4" name="Picture 13" descr="em_spectrum.gif"/>
          <p:cNvPicPr>
            <a:picLocks noChangeAspect="1"/>
          </p:cNvPicPr>
          <p:nvPr/>
        </p:nvPicPr>
        <p:blipFill>
          <a:blip r:embed="rId3" cstate="print"/>
          <a:srcRect l="842" t="2857" r="-168" b="31429"/>
          <a:stretch>
            <a:fillRect/>
          </a:stretch>
        </p:blipFill>
        <p:spPr>
          <a:xfrm>
            <a:off x="0" y="1828800"/>
            <a:ext cx="9144000" cy="220980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 rot="5400000">
            <a:off x="4152900" y="2781300"/>
            <a:ext cx="990600" cy="1676400"/>
          </a:xfrm>
          <a:prstGeom prst="ellipse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uiExpand="1" build="p"/>
      <p:bldP spid="86028" grpId="0" uiExpand="1"/>
      <p:bldP spid="86029" grpId="0"/>
      <p:bldP spid="86030" grpId="0"/>
      <p:bldP spid="86031" grpId="0"/>
      <p:bldP spid="11" grpId="0"/>
      <p:bldP spid="12" grpId="0" uiExpan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5334000" cy="838200"/>
          </a:xfrm>
        </p:spPr>
        <p:txBody>
          <a:bodyPr/>
          <a:lstStyle/>
          <a:p>
            <a:r>
              <a:rPr lang="en-US" sz="3800" b="1" dirty="0">
                <a:latin typeface="+mn-lt"/>
              </a:rPr>
              <a:t>6</a:t>
            </a:r>
            <a:r>
              <a:rPr lang="en-US" sz="3800" b="1" dirty="0" smtClean="0">
                <a:latin typeface="+mn-lt"/>
              </a:rPr>
              <a:t>. Ultraviolet Light</a:t>
            </a:r>
            <a:endParaRPr lang="en-US" sz="3800" b="1" dirty="0">
              <a:latin typeface="+mn-lt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38200"/>
            <a:ext cx="9144000" cy="60960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sz="3500" b="1" dirty="0">
                <a:effectLst/>
              </a:rPr>
              <a:t>R</a:t>
            </a:r>
            <a:r>
              <a:rPr lang="en-US" sz="3500" b="1" dirty="0" smtClean="0">
                <a:effectLst/>
              </a:rPr>
              <a:t>ange from ___nm to ____nm.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None/>
            </a:pPr>
            <a:endParaRPr lang="en-US" sz="3400" b="1" dirty="0" smtClean="0">
              <a:effectLst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None/>
            </a:pPr>
            <a:endParaRPr lang="en-US" sz="3400" b="1" dirty="0">
              <a:effectLst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None/>
            </a:pPr>
            <a:endParaRPr lang="en-US" sz="3400" b="1" dirty="0" smtClean="0">
              <a:effectLst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None/>
            </a:pPr>
            <a:endParaRPr lang="en-US" sz="3400" b="1" dirty="0" smtClean="0">
              <a:effectLst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None/>
            </a:pPr>
            <a:endParaRPr lang="en-US" sz="3400" b="1" dirty="0">
              <a:effectLst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None/>
            </a:pPr>
            <a:endParaRPr lang="en-US" sz="1400" b="1" dirty="0" smtClean="0">
              <a:effectLst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sz="3400" b="1" dirty="0" smtClean="0">
                <a:effectLst/>
              </a:rPr>
              <a:t>_______ </a:t>
            </a:r>
            <a:r>
              <a:rPr lang="en-US" sz="3500" b="1" dirty="0" smtClean="0">
                <a:effectLst/>
              </a:rPr>
              <a:t>wavelength than ______ light.</a:t>
            </a:r>
            <a:endParaRPr lang="en-US" sz="3500" dirty="0"/>
          </a:p>
        </p:txBody>
      </p:sp>
      <p:sp>
        <p:nvSpPr>
          <p:cNvPr id="86028" name="Text Box 12"/>
          <p:cNvSpPr txBox="1">
            <a:spLocks noChangeArrowheads="1"/>
          </p:cNvSpPr>
          <p:nvPr/>
        </p:nvSpPr>
        <p:spPr bwMode="auto">
          <a:xfrm>
            <a:off x="3505200" y="748129"/>
            <a:ext cx="121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60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449580" y="4419600"/>
            <a:ext cx="2362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Shorter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7063740" y="4419600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visible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042660" y="750570"/>
            <a:ext cx="11963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400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5" name="Picture 14" descr="em_spectrum.gif"/>
          <p:cNvPicPr>
            <a:picLocks noChangeAspect="1"/>
          </p:cNvPicPr>
          <p:nvPr/>
        </p:nvPicPr>
        <p:blipFill>
          <a:blip r:embed="rId3" cstate="print"/>
          <a:srcRect l="842" t="2857" r="-168" b="31429"/>
          <a:stretch>
            <a:fillRect/>
          </a:stretch>
        </p:blipFill>
        <p:spPr>
          <a:xfrm>
            <a:off x="0" y="1828800"/>
            <a:ext cx="9144000" cy="220980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 rot="5400000">
            <a:off x="5791200" y="2971800"/>
            <a:ext cx="990600" cy="1295400"/>
          </a:xfrm>
          <a:prstGeom prst="ellipse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uiExpand="1" build="p"/>
      <p:bldP spid="86028" grpId="0" uiExpand="1"/>
      <p:bldP spid="86029" grpId="0" uiExpand="1"/>
      <p:bldP spid="86030" grpId="0" uiExpand="1"/>
      <p:bldP spid="11" grpId="0" uiExpand="1"/>
      <p:bldP spid="12" grpId="0" uiExpan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28600"/>
            <a:ext cx="9144000" cy="60960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sz="3400" b="1" dirty="0" smtClean="0">
                <a:effectLst/>
              </a:rPr>
              <a:t>Some animals like </a:t>
            </a:r>
            <a:r>
              <a:rPr lang="en-US" sz="3300" b="1" dirty="0" smtClean="0">
                <a:effectLst/>
              </a:rPr>
              <a:t>_____ </a:t>
            </a:r>
            <a:r>
              <a:rPr lang="en-US" sz="3400" b="1" dirty="0" smtClean="0">
                <a:effectLst/>
              </a:rPr>
              <a:t>can </a:t>
            </a:r>
            <a:r>
              <a:rPr lang="en-US" sz="3300" b="1" dirty="0" smtClean="0">
                <a:effectLst/>
              </a:rPr>
              <a:t>____</a:t>
            </a:r>
            <a:r>
              <a:rPr lang="en-US" sz="3400" b="1" dirty="0" smtClean="0">
                <a:effectLst/>
              </a:rPr>
              <a:t> ___ (ultraviolet) light.</a:t>
            </a:r>
            <a:endParaRPr lang="en-US" sz="3400" b="1" dirty="0">
              <a:effectLst/>
            </a:endParaRPr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4991100" y="12954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bees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7658100" y="131981"/>
            <a:ext cx="11811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see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419100" y="601980"/>
            <a:ext cx="11811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UV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6" name="Picture 2" descr="http://www.pbase.com/kds315/image/95942012/mediu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981200"/>
            <a:ext cx="4114800" cy="3086100"/>
          </a:xfrm>
          <a:prstGeom prst="rect">
            <a:avLst/>
          </a:prstGeom>
          <a:noFill/>
        </p:spPr>
      </p:pic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81000" y="5105400"/>
            <a:ext cx="3733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200" b="1" dirty="0" smtClean="0"/>
              <a:t>what we see</a:t>
            </a:r>
            <a:endParaRPr lang="en-US" sz="3200" b="1" dirty="0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4648200" y="5105400"/>
            <a:ext cx="426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200" b="1" dirty="0" smtClean="0"/>
              <a:t>what a bee sees</a:t>
            </a:r>
            <a:endParaRPr lang="en-US" sz="3200" b="1" dirty="0"/>
          </a:p>
        </p:txBody>
      </p:sp>
      <p:pic>
        <p:nvPicPr>
          <p:cNvPr id="209924" name="Picture 4" descr="http://www.pbase.com/kds315/image/95942013/mediu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1981200"/>
            <a:ext cx="4114800" cy="30861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9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  <p:bldP spid="86031" grpId="0"/>
      <p:bldP spid="13" grpId="0"/>
      <p:bldP spid="14" grpId="0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Visible light is _____ </a:t>
            </a:r>
            <a:r>
              <a:rPr lang="en-US" b="1" dirty="0">
                <a:effectLst/>
              </a:rPr>
              <a:t>of </a:t>
            </a:r>
            <a:r>
              <a:rPr lang="en-US" b="1" dirty="0" smtClean="0">
                <a:effectLst/>
              </a:rPr>
              <a:t>the electromagnetic spectrum that you can see.</a:t>
            </a:r>
          </a:p>
          <a:p>
            <a:r>
              <a:rPr lang="en-US" b="1" dirty="0" smtClean="0">
                <a:effectLst/>
              </a:rPr>
              <a:t>A. a large part</a:t>
            </a:r>
          </a:p>
          <a:p>
            <a:r>
              <a:rPr lang="en-US" b="1" dirty="0" smtClean="0">
                <a:effectLst/>
              </a:rPr>
              <a:t>B. most</a:t>
            </a:r>
          </a:p>
          <a:p>
            <a:r>
              <a:rPr lang="en-US" b="1" dirty="0" smtClean="0">
                <a:effectLst/>
              </a:rPr>
              <a:t>C. not a part</a:t>
            </a:r>
          </a:p>
          <a:p>
            <a:r>
              <a:rPr lang="en-US" b="1" dirty="0" smtClean="0">
                <a:effectLst/>
              </a:rPr>
              <a:t>D. a very small part </a:t>
            </a:r>
            <a:endParaRPr lang="en-US" b="1" dirty="0">
              <a:effectLst/>
            </a:endParaRPr>
          </a:p>
          <a:p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5638800" y="4953000"/>
            <a:ext cx="457200" cy="4572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804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151" y="0"/>
            <a:ext cx="8229600" cy="1139825"/>
          </a:xfrm>
        </p:spPr>
        <p:txBody>
          <a:bodyPr/>
          <a:lstStyle/>
          <a:p>
            <a:r>
              <a:rPr lang="en-US" dirty="0" smtClean="0"/>
              <a:t>Quick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987925"/>
          </a:xfrm>
        </p:spPr>
        <p:txBody>
          <a:bodyPr/>
          <a:lstStyle/>
          <a:p>
            <a:r>
              <a:rPr lang="en-US" dirty="0" smtClean="0"/>
              <a:t>Which one shows where visible light is located on the electromagnetic spectrum?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46960"/>
            <a:ext cx="9151902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371600" y="54102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   </a:t>
            </a:r>
            <a:r>
              <a:rPr lang="en-US" sz="4000" b="1" dirty="0" smtClean="0">
                <a:solidFill>
                  <a:schemeClr val="tx1">
                    <a:lumMod val="10000"/>
                  </a:schemeClr>
                </a:solidFill>
              </a:rPr>
              <a:t>A</a:t>
            </a:r>
            <a:endParaRPr lang="en-US" sz="4000" b="1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98720" y="5121235"/>
            <a:ext cx="535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10000"/>
                  </a:schemeClr>
                </a:solidFill>
              </a:rPr>
              <a:t>B</a:t>
            </a:r>
            <a:endParaRPr lang="en-US" sz="3600" b="1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66582" y="6118086"/>
            <a:ext cx="600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tx1">
                    <a:lumMod val="10000"/>
                  </a:schemeClr>
                </a:solidFill>
              </a:rPr>
              <a:t>C</a:t>
            </a:r>
            <a:endParaRPr lang="en-US" sz="4400" b="1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48600" y="59436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10000"/>
                  </a:schemeClr>
                </a:solidFill>
              </a:rPr>
              <a:t>D</a:t>
            </a:r>
            <a:endParaRPr lang="en-US" sz="3600" b="1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5836920" y="6048732"/>
            <a:ext cx="640080" cy="72467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492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Bees can see shorter wavelengths of light than visible light. They can see __________.</a:t>
            </a:r>
          </a:p>
          <a:p>
            <a:r>
              <a:rPr lang="en-US" dirty="0" smtClean="0"/>
              <a:t>A. x-rays</a:t>
            </a:r>
          </a:p>
          <a:p>
            <a:r>
              <a:rPr lang="en-US" dirty="0" smtClean="0"/>
              <a:t>B. </a:t>
            </a:r>
            <a:r>
              <a:rPr lang="en-US" smtClean="0"/>
              <a:t>gamma rays</a:t>
            </a:r>
          </a:p>
          <a:p>
            <a:r>
              <a:rPr lang="en-US" dirty="0" smtClean="0"/>
              <a:t>C</a:t>
            </a:r>
            <a:r>
              <a:rPr lang="en-US" dirty="0" smtClean="0"/>
              <a:t>. infrared</a:t>
            </a:r>
          </a:p>
          <a:p>
            <a:r>
              <a:rPr lang="en-US" dirty="0" smtClean="0"/>
              <a:t>D. ultraviolet light 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4800600" y="4800600"/>
            <a:ext cx="609600" cy="609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37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17475"/>
            <a:ext cx="8839200" cy="67405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b="1" dirty="0">
                <a:solidFill>
                  <a:schemeClr val="tx2"/>
                </a:solidFill>
              </a:rPr>
              <a:t>1. Light</a:t>
            </a:r>
            <a:endParaRPr lang="en-US" sz="3600" dirty="0">
              <a:solidFill>
                <a:schemeClr val="tx2"/>
              </a:solidFill>
            </a:endParaRP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en-US" b="1" dirty="0" smtClean="0">
                <a:effectLst/>
              </a:rPr>
              <a:t>Light is a form of ______ that travels as an electromagnetic wave.</a:t>
            </a:r>
          </a:p>
          <a:p>
            <a:pPr lvl="1">
              <a:buFontTx/>
              <a:buChar char="o"/>
            </a:pPr>
            <a:r>
              <a:rPr lang="en-US" sz="3200" b="1" dirty="0" smtClean="0">
                <a:effectLst/>
              </a:rPr>
              <a:t>Electromagnetic waves are made of _______ and </a:t>
            </a:r>
            <a:r>
              <a:rPr lang="en-US" sz="3100" b="1" dirty="0" smtClean="0">
                <a:effectLst/>
              </a:rPr>
              <a:t>_________</a:t>
            </a:r>
            <a:r>
              <a:rPr lang="en-US" sz="3200" b="1" dirty="0" smtClean="0">
                <a:effectLst/>
              </a:rPr>
              <a:t> fields.</a:t>
            </a:r>
          </a:p>
          <a:p>
            <a:pPr lvl="1">
              <a:buFontTx/>
              <a:buNone/>
            </a:pPr>
            <a:endParaRPr lang="en-US" sz="3200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Char char="o"/>
            </a:pPr>
            <a:r>
              <a:rPr lang="en-US" sz="3200" b="1" dirty="0" smtClean="0">
                <a:effectLst/>
              </a:rPr>
              <a:t>EM </a:t>
            </a:r>
            <a:r>
              <a:rPr lang="en-US" sz="3200" b="1" dirty="0">
                <a:effectLst/>
              </a:rPr>
              <a:t>waves can travel through ______ </a:t>
            </a:r>
            <a:r>
              <a:rPr lang="en-US" sz="3200" b="1" dirty="0" smtClean="0">
                <a:effectLst/>
              </a:rPr>
              <a:t>______ and ______.</a:t>
            </a:r>
            <a:endParaRPr lang="en-US" sz="3200" b="1" dirty="0">
              <a:effectLst/>
            </a:endParaRPr>
          </a:p>
        </p:txBody>
      </p:sp>
      <p:pic>
        <p:nvPicPr>
          <p:cNvPr id="64517" name="Picture 5" descr="EM wav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086100"/>
            <a:ext cx="6787776" cy="2247900"/>
          </a:xfrm>
          <a:prstGeom prst="rect">
            <a:avLst/>
          </a:prstGeom>
          <a:noFill/>
        </p:spPr>
      </p:pic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4495800" y="670243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energy</a:t>
            </a:r>
            <a:endParaRPr lang="en-US" sz="3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1524000" y="2263140"/>
            <a:ext cx="22098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electric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4648200" y="2228850"/>
            <a:ext cx="24384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magnetic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914400" y="59436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empty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2819400" y="5943600"/>
            <a:ext cx="1752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space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627370" y="5966460"/>
            <a:ext cx="1981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matter</a:t>
            </a:r>
            <a:endParaRPr lang="en-US" sz="3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uiExpand="1" build="p"/>
      <p:bldP spid="64518" grpId="0"/>
      <p:bldP spid="64519" grpId="0"/>
      <p:bldP spid="64520" grpId="0"/>
      <p:bldP spid="64521" grpId="0"/>
      <p:bldP spid="64522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76200" y="152400"/>
            <a:ext cx="90678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3800" b="1" dirty="0"/>
              <a:t>Light travels in a </a:t>
            </a:r>
            <a:r>
              <a:rPr lang="en-US" sz="3800" b="1" dirty="0" smtClean="0"/>
              <a:t>_______ line.</a:t>
            </a:r>
          </a:p>
          <a:p>
            <a:pPr marL="857250" lvl="1" indent="-400050">
              <a:spcBef>
                <a:spcPct val="20000"/>
              </a:spcBef>
              <a:buClr>
                <a:schemeClr val="tx1"/>
              </a:buClr>
              <a:buFont typeface="Courier New" pitchFamily="49" charset="0"/>
              <a:buChar char="o"/>
            </a:pPr>
            <a:r>
              <a:rPr lang="en-US" sz="3600" b="1" dirty="0" smtClean="0"/>
              <a:t>Draw light leaving a source: use straight ____ with ______ at end to show ________ light is traveling.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657600" y="2971800"/>
            <a:ext cx="5257800" cy="3733800"/>
            <a:chOff x="1219200" y="1905000"/>
            <a:chExt cx="6781800" cy="4800600"/>
          </a:xfrm>
        </p:grpSpPr>
        <p:grpSp>
          <p:nvGrpSpPr>
            <p:cNvPr id="65547" name="Group 11"/>
            <p:cNvGrpSpPr>
              <a:grpSpLocks/>
            </p:cNvGrpSpPr>
            <p:nvPr/>
          </p:nvGrpSpPr>
          <p:grpSpPr bwMode="auto">
            <a:xfrm>
              <a:off x="1219200" y="1905000"/>
              <a:ext cx="6781800" cy="4800600"/>
              <a:chOff x="336" y="384"/>
              <a:chExt cx="4704" cy="3840"/>
            </a:xfrm>
          </p:grpSpPr>
          <p:sp>
            <p:nvSpPr>
              <p:cNvPr id="65540" name="Litebulb"/>
              <p:cNvSpPr>
                <a:spLocks noEditPoints="1" noChangeArrowheads="1"/>
              </p:cNvSpPr>
              <p:nvPr/>
            </p:nvSpPr>
            <p:spPr bwMode="auto">
              <a:xfrm>
                <a:off x="1968" y="1968"/>
                <a:ext cx="1536" cy="2256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7782 h 21600"/>
                  <a:gd name="T4" fmla="*/ 0 w 21600"/>
                  <a:gd name="T5" fmla="*/ 7782 h 21600"/>
                  <a:gd name="T6" fmla="*/ 10800 w 21600"/>
                  <a:gd name="T7" fmla="*/ 21600 h 21600"/>
                  <a:gd name="T8" fmla="*/ 3556 w 21600"/>
                  <a:gd name="T9" fmla="*/ 2188 h 21600"/>
                  <a:gd name="T10" fmla="*/ 18277 w 21600"/>
                  <a:gd name="T11" fmla="*/ 928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825" y="21723"/>
                    </a:moveTo>
                    <a:lnTo>
                      <a:pt x="11215" y="21723"/>
                    </a:lnTo>
                    <a:lnTo>
                      <a:pt x="11552" y="21688"/>
                    </a:lnTo>
                    <a:lnTo>
                      <a:pt x="11916" y="21617"/>
                    </a:lnTo>
                    <a:lnTo>
                      <a:pt x="12253" y="21547"/>
                    </a:lnTo>
                    <a:lnTo>
                      <a:pt x="12617" y="21441"/>
                    </a:lnTo>
                    <a:lnTo>
                      <a:pt x="12902" y="21317"/>
                    </a:lnTo>
                    <a:lnTo>
                      <a:pt x="13162" y="21176"/>
                    </a:lnTo>
                    <a:lnTo>
                      <a:pt x="13396" y="21000"/>
                    </a:lnTo>
                    <a:lnTo>
                      <a:pt x="13655" y="20841"/>
                    </a:lnTo>
                    <a:lnTo>
                      <a:pt x="13863" y="20629"/>
                    </a:lnTo>
                    <a:lnTo>
                      <a:pt x="14045" y="20435"/>
                    </a:lnTo>
                    <a:lnTo>
                      <a:pt x="14200" y="20223"/>
                    </a:lnTo>
                    <a:lnTo>
                      <a:pt x="14356" y="19994"/>
                    </a:lnTo>
                    <a:lnTo>
                      <a:pt x="14460" y="19747"/>
                    </a:lnTo>
                    <a:lnTo>
                      <a:pt x="14512" y="19482"/>
                    </a:lnTo>
                    <a:lnTo>
                      <a:pt x="14512" y="19235"/>
                    </a:lnTo>
                    <a:lnTo>
                      <a:pt x="14512" y="19147"/>
                    </a:lnTo>
                    <a:lnTo>
                      <a:pt x="14512" y="18900"/>
                    </a:lnTo>
                    <a:lnTo>
                      <a:pt x="14512" y="18529"/>
                    </a:lnTo>
                    <a:lnTo>
                      <a:pt x="14512" y="18052"/>
                    </a:lnTo>
                    <a:lnTo>
                      <a:pt x="14512" y="17505"/>
                    </a:lnTo>
                    <a:lnTo>
                      <a:pt x="14512" y="16976"/>
                    </a:lnTo>
                    <a:lnTo>
                      <a:pt x="14512" y="16464"/>
                    </a:lnTo>
                    <a:lnTo>
                      <a:pt x="14512" y="15952"/>
                    </a:lnTo>
                    <a:lnTo>
                      <a:pt x="14512" y="15758"/>
                    </a:lnTo>
                    <a:lnTo>
                      <a:pt x="14616" y="15547"/>
                    </a:lnTo>
                    <a:lnTo>
                      <a:pt x="14694" y="15352"/>
                    </a:lnTo>
                    <a:lnTo>
                      <a:pt x="14798" y="15141"/>
                    </a:lnTo>
                    <a:lnTo>
                      <a:pt x="15161" y="14735"/>
                    </a:lnTo>
                    <a:lnTo>
                      <a:pt x="15602" y="14329"/>
                    </a:lnTo>
                    <a:lnTo>
                      <a:pt x="16745" y="13552"/>
                    </a:lnTo>
                    <a:lnTo>
                      <a:pt x="18043" y="12670"/>
                    </a:lnTo>
                    <a:lnTo>
                      <a:pt x="18744" y="12194"/>
                    </a:lnTo>
                    <a:lnTo>
                      <a:pt x="19341" y="11647"/>
                    </a:lnTo>
                    <a:lnTo>
                      <a:pt x="19938" y="11099"/>
                    </a:lnTo>
                    <a:lnTo>
                      <a:pt x="20483" y="10464"/>
                    </a:lnTo>
                    <a:lnTo>
                      <a:pt x="20743" y="10164"/>
                    </a:lnTo>
                    <a:lnTo>
                      <a:pt x="20950" y="9794"/>
                    </a:lnTo>
                    <a:lnTo>
                      <a:pt x="21132" y="9441"/>
                    </a:lnTo>
                    <a:lnTo>
                      <a:pt x="21288" y="9035"/>
                    </a:lnTo>
                    <a:lnTo>
                      <a:pt x="21444" y="8664"/>
                    </a:lnTo>
                    <a:lnTo>
                      <a:pt x="21548" y="8223"/>
                    </a:lnTo>
                    <a:lnTo>
                      <a:pt x="21600" y="7782"/>
                    </a:lnTo>
                    <a:lnTo>
                      <a:pt x="21600" y="7341"/>
                    </a:lnTo>
                    <a:lnTo>
                      <a:pt x="21600" y="6935"/>
                    </a:lnTo>
                    <a:lnTo>
                      <a:pt x="21548" y="6564"/>
                    </a:lnTo>
                    <a:lnTo>
                      <a:pt x="21496" y="6229"/>
                    </a:lnTo>
                    <a:lnTo>
                      <a:pt x="21392" y="5858"/>
                    </a:lnTo>
                    <a:lnTo>
                      <a:pt x="21288" y="5523"/>
                    </a:lnTo>
                    <a:lnTo>
                      <a:pt x="21132" y="5135"/>
                    </a:lnTo>
                    <a:lnTo>
                      <a:pt x="20950" y="4800"/>
                    </a:lnTo>
                    <a:lnTo>
                      <a:pt x="20743" y="4464"/>
                    </a:lnTo>
                    <a:lnTo>
                      <a:pt x="20535" y="4164"/>
                    </a:lnTo>
                    <a:lnTo>
                      <a:pt x="20301" y="3847"/>
                    </a:lnTo>
                    <a:lnTo>
                      <a:pt x="20042" y="3547"/>
                    </a:lnTo>
                    <a:lnTo>
                      <a:pt x="19782" y="3247"/>
                    </a:lnTo>
                    <a:lnTo>
                      <a:pt x="19133" y="2664"/>
                    </a:lnTo>
                    <a:lnTo>
                      <a:pt x="18458" y="2152"/>
                    </a:lnTo>
                    <a:lnTo>
                      <a:pt x="17705" y="1694"/>
                    </a:lnTo>
                    <a:lnTo>
                      <a:pt x="16849" y="1252"/>
                    </a:lnTo>
                    <a:lnTo>
                      <a:pt x="16407" y="1076"/>
                    </a:lnTo>
                    <a:lnTo>
                      <a:pt x="15940" y="900"/>
                    </a:lnTo>
                    <a:lnTo>
                      <a:pt x="15499" y="741"/>
                    </a:lnTo>
                    <a:lnTo>
                      <a:pt x="15057" y="600"/>
                    </a:lnTo>
                    <a:lnTo>
                      <a:pt x="14564" y="458"/>
                    </a:lnTo>
                    <a:lnTo>
                      <a:pt x="14045" y="335"/>
                    </a:lnTo>
                    <a:lnTo>
                      <a:pt x="13500" y="229"/>
                    </a:lnTo>
                    <a:lnTo>
                      <a:pt x="13006" y="158"/>
                    </a:lnTo>
                    <a:lnTo>
                      <a:pt x="12461" y="88"/>
                    </a:lnTo>
                    <a:lnTo>
                      <a:pt x="11968" y="52"/>
                    </a:lnTo>
                    <a:lnTo>
                      <a:pt x="11423" y="17"/>
                    </a:lnTo>
                    <a:lnTo>
                      <a:pt x="10825" y="17"/>
                    </a:lnTo>
                    <a:lnTo>
                      <a:pt x="10254" y="17"/>
                    </a:lnTo>
                    <a:lnTo>
                      <a:pt x="9709" y="52"/>
                    </a:lnTo>
                    <a:lnTo>
                      <a:pt x="9216" y="88"/>
                    </a:lnTo>
                    <a:lnTo>
                      <a:pt x="8671" y="158"/>
                    </a:lnTo>
                    <a:lnTo>
                      <a:pt x="8177" y="229"/>
                    </a:lnTo>
                    <a:lnTo>
                      <a:pt x="7632" y="335"/>
                    </a:lnTo>
                    <a:lnTo>
                      <a:pt x="7113" y="458"/>
                    </a:lnTo>
                    <a:lnTo>
                      <a:pt x="6620" y="600"/>
                    </a:lnTo>
                    <a:lnTo>
                      <a:pt x="6178" y="741"/>
                    </a:lnTo>
                    <a:lnTo>
                      <a:pt x="5737" y="900"/>
                    </a:lnTo>
                    <a:lnTo>
                      <a:pt x="5270" y="1076"/>
                    </a:lnTo>
                    <a:lnTo>
                      <a:pt x="4828" y="1252"/>
                    </a:lnTo>
                    <a:lnTo>
                      <a:pt x="3972" y="1694"/>
                    </a:lnTo>
                    <a:lnTo>
                      <a:pt x="3219" y="2152"/>
                    </a:lnTo>
                    <a:lnTo>
                      <a:pt x="2544" y="2664"/>
                    </a:lnTo>
                    <a:lnTo>
                      <a:pt x="1895" y="3247"/>
                    </a:lnTo>
                    <a:lnTo>
                      <a:pt x="1635" y="3547"/>
                    </a:lnTo>
                    <a:lnTo>
                      <a:pt x="1375" y="3847"/>
                    </a:lnTo>
                    <a:lnTo>
                      <a:pt x="1142" y="4164"/>
                    </a:lnTo>
                    <a:lnTo>
                      <a:pt x="934" y="4464"/>
                    </a:lnTo>
                    <a:lnTo>
                      <a:pt x="726" y="4800"/>
                    </a:lnTo>
                    <a:lnTo>
                      <a:pt x="545" y="5135"/>
                    </a:lnTo>
                    <a:lnTo>
                      <a:pt x="389" y="5523"/>
                    </a:lnTo>
                    <a:lnTo>
                      <a:pt x="285" y="5858"/>
                    </a:lnTo>
                    <a:lnTo>
                      <a:pt x="181" y="6229"/>
                    </a:lnTo>
                    <a:lnTo>
                      <a:pt x="129" y="6564"/>
                    </a:lnTo>
                    <a:lnTo>
                      <a:pt x="77" y="6935"/>
                    </a:lnTo>
                    <a:lnTo>
                      <a:pt x="77" y="7341"/>
                    </a:lnTo>
                    <a:lnTo>
                      <a:pt x="77" y="7782"/>
                    </a:lnTo>
                    <a:lnTo>
                      <a:pt x="129" y="8223"/>
                    </a:lnTo>
                    <a:lnTo>
                      <a:pt x="233" y="8664"/>
                    </a:lnTo>
                    <a:lnTo>
                      <a:pt x="389" y="9035"/>
                    </a:lnTo>
                    <a:lnTo>
                      <a:pt x="545" y="9441"/>
                    </a:lnTo>
                    <a:lnTo>
                      <a:pt x="726" y="9794"/>
                    </a:lnTo>
                    <a:lnTo>
                      <a:pt x="934" y="10164"/>
                    </a:lnTo>
                    <a:lnTo>
                      <a:pt x="1194" y="10464"/>
                    </a:lnTo>
                    <a:lnTo>
                      <a:pt x="1739" y="11099"/>
                    </a:lnTo>
                    <a:lnTo>
                      <a:pt x="2336" y="11647"/>
                    </a:lnTo>
                    <a:lnTo>
                      <a:pt x="2933" y="12194"/>
                    </a:lnTo>
                    <a:lnTo>
                      <a:pt x="3634" y="12670"/>
                    </a:lnTo>
                    <a:lnTo>
                      <a:pt x="4932" y="13552"/>
                    </a:lnTo>
                    <a:lnTo>
                      <a:pt x="6075" y="14329"/>
                    </a:lnTo>
                    <a:lnTo>
                      <a:pt x="6516" y="14735"/>
                    </a:lnTo>
                    <a:lnTo>
                      <a:pt x="6879" y="15141"/>
                    </a:lnTo>
                    <a:lnTo>
                      <a:pt x="6983" y="15352"/>
                    </a:lnTo>
                    <a:lnTo>
                      <a:pt x="7061" y="15547"/>
                    </a:lnTo>
                    <a:lnTo>
                      <a:pt x="7165" y="15758"/>
                    </a:lnTo>
                    <a:lnTo>
                      <a:pt x="7165" y="15952"/>
                    </a:lnTo>
                    <a:lnTo>
                      <a:pt x="7165" y="16464"/>
                    </a:lnTo>
                    <a:lnTo>
                      <a:pt x="7165" y="16976"/>
                    </a:lnTo>
                    <a:lnTo>
                      <a:pt x="7165" y="17505"/>
                    </a:lnTo>
                    <a:lnTo>
                      <a:pt x="7165" y="18052"/>
                    </a:lnTo>
                    <a:lnTo>
                      <a:pt x="7165" y="18529"/>
                    </a:lnTo>
                    <a:lnTo>
                      <a:pt x="7165" y="18900"/>
                    </a:lnTo>
                    <a:lnTo>
                      <a:pt x="7165" y="19147"/>
                    </a:lnTo>
                    <a:lnTo>
                      <a:pt x="7165" y="19235"/>
                    </a:lnTo>
                    <a:lnTo>
                      <a:pt x="7165" y="19482"/>
                    </a:lnTo>
                    <a:lnTo>
                      <a:pt x="7217" y="19747"/>
                    </a:lnTo>
                    <a:lnTo>
                      <a:pt x="7321" y="19994"/>
                    </a:lnTo>
                    <a:lnTo>
                      <a:pt x="7476" y="20223"/>
                    </a:lnTo>
                    <a:lnTo>
                      <a:pt x="7632" y="20435"/>
                    </a:lnTo>
                    <a:lnTo>
                      <a:pt x="7814" y="20629"/>
                    </a:lnTo>
                    <a:lnTo>
                      <a:pt x="8022" y="20841"/>
                    </a:lnTo>
                    <a:lnTo>
                      <a:pt x="8281" y="21000"/>
                    </a:lnTo>
                    <a:lnTo>
                      <a:pt x="8515" y="21176"/>
                    </a:lnTo>
                    <a:lnTo>
                      <a:pt x="8775" y="21317"/>
                    </a:lnTo>
                    <a:lnTo>
                      <a:pt x="9060" y="21441"/>
                    </a:lnTo>
                    <a:lnTo>
                      <a:pt x="9424" y="21547"/>
                    </a:lnTo>
                    <a:lnTo>
                      <a:pt x="9761" y="21617"/>
                    </a:lnTo>
                    <a:lnTo>
                      <a:pt x="10125" y="21688"/>
                    </a:lnTo>
                    <a:lnTo>
                      <a:pt x="10462" y="21723"/>
                    </a:lnTo>
                    <a:lnTo>
                      <a:pt x="10825" y="21723"/>
                    </a:lnTo>
                    <a:close/>
                  </a:path>
                  <a:path w="21600" h="21600" extrusionOk="0">
                    <a:moveTo>
                      <a:pt x="9242" y="14417"/>
                    </a:moveTo>
                    <a:lnTo>
                      <a:pt x="8541" y="12035"/>
                    </a:lnTo>
                    <a:lnTo>
                      <a:pt x="7295" y="10129"/>
                    </a:lnTo>
                    <a:lnTo>
                      <a:pt x="6905" y="9652"/>
                    </a:lnTo>
                    <a:lnTo>
                      <a:pt x="8541" y="10182"/>
                    </a:lnTo>
                    <a:lnTo>
                      <a:pt x="9787" y="9547"/>
                    </a:lnTo>
                    <a:lnTo>
                      <a:pt x="11189" y="10129"/>
                    </a:lnTo>
                    <a:lnTo>
                      <a:pt x="12279" y="9547"/>
                    </a:lnTo>
                    <a:lnTo>
                      <a:pt x="13370" y="10076"/>
                    </a:lnTo>
                    <a:lnTo>
                      <a:pt x="14850" y="9652"/>
                    </a:lnTo>
                    <a:lnTo>
                      <a:pt x="12902" y="12247"/>
                    </a:lnTo>
                    <a:lnTo>
                      <a:pt x="12357" y="14417"/>
                    </a:lnTo>
                    <a:moveTo>
                      <a:pt x="7191" y="15952"/>
                    </a:moveTo>
                    <a:lnTo>
                      <a:pt x="14512" y="15952"/>
                    </a:lnTo>
                    <a:lnTo>
                      <a:pt x="14512" y="17064"/>
                    </a:lnTo>
                    <a:lnTo>
                      <a:pt x="7191" y="17047"/>
                    </a:lnTo>
                    <a:lnTo>
                      <a:pt x="7191" y="18123"/>
                    </a:lnTo>
                    <a:lnTo>
                      <a:pt x="14512" y="18158"/>
                    </a:lnTo>
                    <a:lnTo>
                      <a:pt x="14538" y="19182"/>
                    </a:lnTo>
                    <a:lnTo>
                      <a:pt x="7217" y="19182"/>
                    </a:lnTo>
                  </a:path>
                </a:pathLst>
              </a:custGeom>
              <a:solidFill>
                <a:srgbClr val="FFFFCC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42" name="AutoShape 6"/>
              <p:cNvSpPr>
                <a:spLocks noChangeArrowheads="1"/>
              </p:cNvSpPr>
              <p:nvPr/>
            </p:nvSpPr>
            <p:spPr bwMode="auto">
              <a:xfrm rot="16200000">
                <a:off x="2016" y="1056"/>
                <a:ext cx="1488" cy="144"/>
              </a:xfrm>
              <a:prstGeom prst="rightArrow">
                <a:avLst>
                  <a:gd name="adj1" fmla="val 50000"/>
                  <a:gd name="adj2" fmla="val 258333"/>
                </a:avLst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3" name="AutoShape 7"/>
              <p:cNvSpPr>
                <a:spLocks noChangeArrowheads="1"/>
              </p:cNvSpPr>
              <p:nvPr/>
            </p:nvSpPr>
            <p:spPr bwMode="auto">
              <a:xfrm rot="-2246508">
                <a:off x="3261" y="1676"/>
                <a:ext cx="1488" cy="144"/>
              </a:xfrm>
              <a:prstGeom prst="rightArrow">
                <a:avLst>
                  <a:gd name="adj1" fmla="val 50000"/>
                  <a:gd name="adj2" fmla="val 258333"/>
                </a:avLst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4" name="AutoShape 8"/>
              <p:cNvSpPr>
                <a:spLocks noChangeArrowheads="1"/>
              </p:cNvSpPr>
              <p:nvPr/>
            </p:nvSpPr>
            <p:spPr bwMode="auto">
              <a:xfrm rot="10800000">
                <a:off x="336" y="2592"/>
                <a:ext cx="1488" cy="144"/>
              </a:xfrm>
              <a:prstGeom prst="rightArrow">
                <a:avLst>
                  <a:gd name="adj1" fmla="val 50000"/>
                  <a:gd name="adj2" fmla="val 258333"/>
                </a:avLst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5" name="AutoShape 9"/>
              <p:cNvSpPr>
                <a:spLocks noChangeArrowheads="1"/>
              </p:cNvSpPr>
              <p:nvPr/>
            </p:nvSpPr>
            <p:spPr bwMode="auto">
              <a:xfrm>
                <a:off x="3552" y="2544"/>
                <a:ext cx="1488" cy="144"/>
              </a:xfrm>
              <a:prstGeom prst="rightArrow">
                <a:avLst>
                  <a:gd name="adj1" fmla="val 50000"/>
                  <a:gd name="adj2" fmla="val 258333"/>
                </a:avLst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6" name="AutoShape 10"/>
              <p:cNvSpPr>
                <a:spLocks noChangeArrowheads="1"/>
              </p:cNvSpPr>
              <p:nvPr/>
            </p:nvSpPr>
            <p:spPr bwMode="auto">
              <a:xfrm rot="-8216398">
                <a:off x="768" y="1632"/>
                <a:ext cx="1488" cy="144"/>
              </a:xfrm>
              <a:prstGeom prst="rightArrow">
                <a:avLst>
                  <a:gd name="adj1" fmla="val 50000"/>
                  <a:gd name="adj2" fmla="val 258333"/>
                </a:avLst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5548" name="AutoShape 12"/>
            <p:cNvSpPr>
              <a:spLocks noChangeArrowheads="1"/>
            </p:cNvSpPr>
            <p:nvPr/>
          </p:nvSpPr>
          <p:spPr bwMode="auto">
            <a:xfrm rot="20143698">
              <a:off x="1371600" y="5715000"/>
              <a:ext cx="2286000" cy="228600"/>
            </a:xfrm>
            <a:prstGeom prst="leftArrow">
              <a:avLst>
                <a:gd name="adj1" fmla="val 50000"/>
                <a:gd name="adj2" fmla="val 250000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9" name="AutoShape 13"/>
            <p:cNvSpPr>
              <a:spLocks noChangeArrowheads="1"/>
            </p:cNvSpPr>
            <p:nvPr/>
          </p:nvSpPr>
          <p:spPr bwMode="auto">
            <a:xfrm rot="11976300">
              <a:off x="5638800" y="5715000"/>
              <a:ext cx="2286000" cy="228600"/>
            </a:xfrm>
            <a:prstGeom prst="leftArrow">
              <a:avLst>
                <a:gd name="adj1" fmla="val 50000"/>
                <a:gd name="adj2" fmla="val 250000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5253990" y="121920"/>
            <a:ext cx="24384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straight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609600" y="3657600"/>
            <a:ext cx="381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b="1" dirty="0"/>
              <a:t>*Draw light </a:t>
            </a:r>
            <a:r>
              <a:rPr lang="en-US" sz="2800" b="1" dirty="0" smtClean="0"/>
              <a:t>rays </a:t>
            </a:r>
            <a:r>
              <a:rPr lang="en-US" sz="2800" b="1" dirty="0"/>
              <a:t>leaving a source</a:t>
            </a: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4255770" y="1344930"/>
            <a:ext cx="12954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7002780" y="1348740"/>
            <a:ext cx="190881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arrow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4953000" y="1912620"/>
            <a:ext cx="259461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1" grpId="0"/>
      <p:bldP spid="65552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76200" y="152400"/>
            <a:ext cx="90678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3800" b="1" dirty="0" smtClean="0"/>
              <a:t>Light is </a:t>
            </a:r>
            <a:r>
              <a:rPr lang="en-US" sz="3700" b="1" dirty="0" smtClean="0"/>
              <a:t>_______</a:t>
            </a:r>
            <a:r>
              <a:rPr lang="en-US" sz="3800" b="1" dirty="0" smtClean="0"/>
              <a:t> from a light source (light bulb, sun, flame, etc).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Font typeface="Courier New" pitchFamily="49" charset="0"/>
              <a:buChar char="o"/>
            </a:pPr>
            <a:r>
              <a:rPr lang="en-US" sz="3800" b="1" dirty="0" smtClean="0"/>
              <a:t> </a:t>
            </a:r>
            <a:r>
              <a:rPr lang="en-US" sz="3600" b="1" dirty="0" smtClean="0"/>
              <a:t>Emit: to _____ forth/out from (a light source).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2697480" y="118110"/>
            <a:ext cx="24384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emitted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657600" y="2971800"/>
            <a:ext cx="5257800" cy="3733800"/>
            <a:chOff x="1219200" y="1905000"/>
            <a:chExt cx="6781800" cy="4800600"/>
          </a:xfrm>
        </p:grpSpPr>
        <p:grpSp>
          <p:nvGrpSpPr>
            <p:cNvPr id="19" name="Group 11"/>
            <p:cNvGrpSpPr>
              <a:grpSpLocks/>
            </p:cNvGrpSpPr>
            <p:nvPr/>
          </p:nvGrpSpPr>
          <p:grpSpPr bwMode="auto">
            <a:xfrm>
              <a:off x="1219200" y="1905000"/>
              <a:ext cx="6781799" cy="4800601"/>
              <a:chOff x="336" y="384"/>
              <a:chExt cx="4704" cy="3840"/>
            </a:xfrm>
          </p:grpSpPr>
          <p:sp>
            <p:nvSpPr>
              <p:cNvPr id="25" name="Litebulb"/>
              <p:cNvSpPr>
                <a:spLocks noEditPoints="1" noChangeArrowheads="1"/>
              </p:cNvSpPr>
              <p:nvPr/>
            </p:nvSpPr>
            <p:spPr bwMode="auto">
              <a:xfrm>
                <a:off x="1968" y="1968"/>
                <a:ext cx="1536" cy="2256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7782 h 21600"/>
                  <a:gd name="T4" fmla="*/ 0 w 21600"/>
                  <a:gd name="T5" fmla="*/ 7782 h 21600"/>
                  <a:gd name="T6" fmla="*/ 10800 w 21600"/>
                  <a:gd name="T7" fmla="*/ 21600 h 21600"/>
                  <a:gd name="T8" fmla="*/ 3556 w 21600"/>
                  <a:gd name="T9" fmla="*/ 2188 h 21600"/>
                  <a:gd name="T10" fmla="*/ 18277 w 21600"/>
                  <a:gd name="T11" fmla="*/ 928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825" y="21723"/>
                    </a:moveTo>
                    <a:lnTo>
                      <a:pt x="11215" y="21723"/>
                    </a:lnTo>
                    <a:lnTo>
                      <a:pt x="11552" y="21688"/>
                    </a:lnTo>
                    <a:lnTo>
                      <a:pt x="11916" y="21617"/>
                    </a:lnTo>
                    <a:lnTo>
                      <a:pt x="12253" y="21547"/>
                    </a:lnTo>
                    <a:lnTo>
                      <a:pt x="12617" y="21441"/>
                    </a:lnTo>
                    <a:lnTo>
                      <a:pt x="12902" y="21317"/>
                    </a:lnTo>
                    <a:lnTo>
                      <a:pt x="13162" y="21176"/>
                    </a:lnTo>
                    <a:lnTo>
                      <a:pt x="13396" y="21000"/>
                    </a:lnTo>
                    <a:lnTo>
                      <a:pt x="13655" y="20841"/>
                    </a:lnTo>
                    <a:lnTo>
                      <a:pt x="13863" y="20629"/>
                    </a:lnTo>
                    <a:lnTo>
                      <a:pt x="14045" y="20435"/>
                    </a:lnTo>
                    <a:lnTo>
                      <a:pt x="14200" y="20223"/>
                    </a:lnTo>
                    <a:lnTo>
                      <a:pt x="14356" y="19994"/>
                    </a:lnTo>
                    <a:lnTo>
                      <a:pt x="14460" y="19747"/>
                    </a:lnTo>
                    <a:lnTo>
                      <a:pt x="14512" y="19482"/>
                    </a:lnTo>
                    <a:lnTo>
                      <a:pt x="14512" y="19235"/>
                    </a:lnTo>
                    <a:lnTo>
                      <a:pt x="14512" y="19147"/>
                    </a:lnTo>
                    <a:lnTo>
                      <a:pt x="14512" y="18900"/>
                    </a:lnTo>
                    <a:lnTo>
                      <a:pt x="14512" y="18529"/>
                    </a:lnTo>
                    <a:lnTo>
                      <a:pt x="14512" y="18052"/>
                    </a:lnTo>
                    <a:lnTo>
                      <a:pt x="14512" y="17505"/>
                    </a:lnTo>
                    <a:lnTo>
                      <a:pt x="14512" y="16976"/>
                    </a:lnTo>
                    <a:lnTo>
                      <a:pt x="14512" y="16464"/>
                    </a:lnTo>
                    <a:lnTo>
                      <a:pt x="14512" y="15952"/>
                    </a:lnTo>
                    <a:lnTo>
                      <a:pt x="14512" y="15758"/>
                    </a:lnTo>
                    <a:lnTo>
                      <a:pt x="14616" y="15547"/>
                    </a:lnTo>
                    <a:lnTo>
                      <a:pt x="14694" y="15352"/>
                    </a:lnTo>
                    <a:lnTo>
                      <a:pt x="14798" y="15141"/>
                    </a:lnTo>
                    <a:lnTo>
                      <a:pt x="15161" y="14735"/>
                    </a:lnTo>
                    <a:lnTo>
                      <a:pt x="15602" y="14329"/>
                    </a:lnTo>
                    <a:lnTo>
                      <a:pt x="16745" y="13552"/>
                    </a:lnTo>
                    <a:lnTo>
                      <a:pt x="18043" y="12670"/>
                    </a:lnTo>
                    <a:lnTo>
                      <a:pt x="18744" y="12194"/>
                    </a:lnTo>
                    <a:lnTo>
                      <a:pt x="19341" y="11647"/>
                    </a:lnTo>
                    <a:lnTo>
                      <a:pt x="19938" y="11099"/>
                    </a:lnTo>
                    <a:lnTo>
                      <a:pt x="20483" y="10464"/>
                    </a:lnTo>
                    <a:lnTo>
                      <a:pt x="20743" y="10164"/>
                    </a:lnTo>
                    <a:lnTo>
                      <a:pt x="20950" y="9794"/>
                    </a:lnTo>
                    <a:lnTo>
                      <a:pt x="21132" y="9441"/>
                    </a:lnTo>
                    <a:lnTo>
                      <a:pt x="21288" y="9035"/>
                    </a:lnTo>
                    <a:lnTo>
                      <a:pt x="21444" y="8664"/>
                    </a:lnTo>
                    <a:lnTo>
                      <a:pt x="21548" y="8223"/>
                    </a:lnTo>
                    <a:lnTo>
                      <a:pt x="21600" y="7782"/>
                    </a:lnTo>
                    <a:lnTo>
                      <a:pt x="21600" y="7341"/>
                    </a:lnTo>
                    <a:lnTo>
                      <a:pt x="21600" y="6935"/>
                    </a:lnTo>
                    <a:lnTo>
                      <a:pt x="21548" y="6564"/>
                    </a:lnTo>
                    <a:lnTo>
                      <a:pt x="21496" y="6229"/>
                    </a:lnTo>
                    <a:lnTo>
                      <a:pt x="21392" y="5858"/>
                    </a:lnTo>
                    <a:lnTo>
                      <a:pt x="21288" y="5523"/>
                    </a:lnTo>
                    <a:lnTo>
                      <a:pt x="21132" y="5135"/>
                    </a:lnTo>
                    <a:lnTo>
                      <a:pt x="20950" y="4800"/>
                    </a:lnTo>
                    <a:lnTo>
                      <a:pt x="20743" y="4464"/>
                    </a:lnTo>
                    <a:lnTo>
                      <a:pt x="20535" y="4164"/>
                    </a:lnTo>
                    <a:lnTo>
                      <a:pt x="20301" y="3847"/>
                    </a:lnTo>
                    <a:lnTo>
                      <a:pt x="20042" y="3547"/>
                    </a:lnTo>
                    <a:lnTo>
                      <a:pt x="19782" y="3247"/>
                    </a:lnTo>
                    <a:lnTo>
                      <a:pt x="19133" y="2664"/>
                    </a:lnTo>
                    <a:lnTo>
                      <a:pt x="18458" y="2152"/>
                    </a:lnTo>
                    <a:lnTo>
                      <a:pt x="17705" y="1694"/>
                    </a:lnTo>
                    <a:lnTo>
                      <a:pt x="16849" y="1252"/>
                    </a:lnTo>
                    <a:lnTo>
                      <a:pt x="16407" y="1076"/>
                    </a:lnTo>
                    <a:lnTo>
                      <a:pt x="15940" y="900"/>
                    </a:lnTo>
                    <a:lnTo>
                      <a:pt x="15499" y="741"/>
                    </a:lnTo>
                    <a:lnTo>
                      <a:pt x="15057" y="600"/>
                    </a:lnTo>
                    <a:lnTo>
                      <a:pt x="14564" y="458"/>
                    </a:lnTo>
                    <a:lnTo>
                      <a:pt x="14045" y="335"/>
                    </a:lnTo>
                    <a:lnTo>
                      <a:pt x="13500" y="229"/>
                    </a:lnTo>
                    <a:lnTo>
                      <a:pt x="13006" y="158"/>
                    </a:lnTo>
                    <a:lnTo>
                      <a:pt x="12461" y="88"/>
                    </a:lnTo>
                    <a:lnTo>
                      <a:pt x="11968" y="52"/>
                    </a:lnTo>
                    <a:lnTo>
                      <a:pt x="11423" y="17"/>
                    </a:lnTo>
                    <a:lnTo>
                      <a:pt x="10825" y="17"/>
                    </a:lnTo>
                    <a:lnTo>
                      <a:pt x="10254" y="17"/>
                    </a:lnTo>
                    <a:lnTo>
                      <a:pt x="9709" y="52"/>
                    </a:lnTo>
                    <a:lnTo>
                      <a:pt x="9216" y="88"/>
                    </a:lnTo>
                    <a:lnTo>
                      <a:pt x="8671" y="158"/>
                    </a:lnTo>
                    <a:lnTo>
                      <a:pt x="8177" y="229"/>
                    </a:lnTo>
                    <a:lnTo>
                      <a:pt x="7632" y="335"/>
                    </a:lnTo>
                    <a:lnTo>
                      <a:pt x="7113" y="458"/>
                    </a:lnTo>
                    <a:lnTo>
                      <a:pt x="6620" y="600"/>
                    </a:lnTo>
                    <a:lnTo>
                      <a:pt x="6178" y="741"/>
                    </a:lnTo>
                    <a:lnTo>
                      <a:pt x="5737" y="900"/>
                    </a:lnTo>
                    <a:lnTo>
                      <a:pt x="5270" y="1076"/>
                    </a:lnTo>
                    <a:lnTo>
                      <a:pt x="4828" y="1252"/>
                    </a:lnTo>
                    <a:lnTo>
                      <a:pt x="3972" y="1694"/>
                    </a:lnTo>
                    <a:lnTo>
                      <a:pt x="3219" y="2152"/>
                    </a:lnTo>
                    <a:lnTo>
                      <a:pt x="2544" y="2664"/>
                    </a:lnTo>
                    <a:lnTo>
                      <a:pt x="1895" y="3247"/>
                    </a:lnTo>
                    <a:lnTo>
                      <a:pt x="1635" y="3547"/>
                    </a:lnTo>
                    <a:lnTo>
                      <a:pt x="1375" y="3847"/>
                    </a:lnTo>
                    <a:lnTo>
                      <a:pt x="1142" y="4164"/>
                    </a:lnTo>
                    <a:lnTo>
                      <a:pt x="934" y="4464"/>
                    </a:lnTo>
                    <a:lnTo>
                      <a:pt x="726" y="4800"/>
                    </a:lnTo>
                    <a:lnTo>
                      <a:pt x="545" y="5135"/>
                    </a:lnTo>
                    <a:lnTo>
                      <a:pt x="389" y="5523"/>
                    </a:lnTo>
                    <a:lnTo>
                      <a:pt x="285" y="5858"/>
                    </a:lnTo>
                    <a:lnTo>
                      <a:pt x="181" y="6229"/>
                    </a:lnTo>
                    <a:lnTo>
                      <a:pt x="129" y="6564"/>
                    </a:lnTo>
                    <a:lnTo>
                      <a:pt x="77" y="6935"/>
                    </a:lnTo>
                    <a:lnTo>
                      <a:pt x="77" y="7341"/>
                    </a:lnTo>
                    <a:lnTo>
                      <a:pt x="77" y="7782"/>
                    </a:lnTo>
                    <a:lnTo>
                      <a:pt x="129" y="8223"/>
                    </a:lnTo>
                    <a:lnTo>
                      <a:pt x="233" y="8664"/>
                    </a:lnTo>
                    <a:lnTo>
                      <a:pt x="389" y="9035"/>
                    </a:lnTo>
                    <a:lnTo>
                      <a:pt x="545" y="9441"/>
                    </a:lnTo>
                    <a:lnTo>
                      <a:pt x="726" y="9794"/>
                    </a:lnTo>
                    <a:lnTo>
                      <a:pt x="934" y="10164"/>
                    </a:lnTo>
                    <a:lnTo>
                      <a:pt x="1194" y="10464"/>
                    </a:lnTo>
                    <a:lnTo>
                      <a:pt x="1739" y="11099"/>
                    </a:lnTo>
                    <a:lnTo>
                      <a:pt x="2336" y="11647"/>
                    </a:lnTo>
                    <a:lnTo>
                      <a:pt x="2933" y="12194"/>
                    </a:lnTo>
                    <a:lnTo>
                      <a:pt x="3634" y="12670"/>
                    </a:lnTo>
                    <a:lnTo>
                      <a:pt x="4932" y="13552"/>
                    </a:lnTo>
                    <a:lnTo>
                      <a:pt x="6075" y="14329"/>
                    </a:lnTo>
                    <a:lnTo>
                      <a:pt x="6516" y="14735"/>
                    </a:lnTo>
                    <a:lnTo>
                      <a:pt x="6879" y="15141"/>
                    </a:lnTo>
                    <a:lnTo>
                      <a:pt x="6983" y="15352"/>
                    </a:lnTo>
                    <a:lnTo>
                      <a:pt x="7061" y="15547"/>
                    </a:lnTo>
                    <a:lnTo>
                      <a:pt x="7165" y="15758"/>
                    </a:lnTo>
                    <a:lnTo>
                      <a:pt x="7165" y="15952"/>
                    </a:lnTo>
                    <a:lnTo>
                      <a:pt x="7165" y="16464"/>
                    </a:lnTo>
                    <a:lnTo>
                      <a:pt x="7165" y="16976"/>
                    </a:lnTo>
                    <a:lnTo>
                      <a:pt x="7165" y="17505"/>
                    </a:lnTo>
                    <a:lnTo>
                      <a:pt x="7165" y="18052"/>
                    </a:lnTo>
                    <a:lnTo>
                      <a:pt x="7165" y="18529"/>
                    </a:lnTo>
                    <a:lnTo>
                      <a:pt x="7165" y="18900"/>
                    </a:lnTo>
                    <a:lnTo>
                      <a:pt x="7165" y="19147"/>
                    </a:lnTo>
                    <a:lnTo>
                      <a:pt x="7165" y="19235"/>
                    </a:lnTo>
                    <a:lnTo>
                      <a:pt x="7165" y="19482"/>
                    </a:lnTo>
                    <a:lnTo>
                      <a:pt x="7217" y="19747"/>
                    </a:lnTo>
                    <a:lnTo>
                      <a:pt x="7321" y="19994"/>
                    </a:lnTo>
                    <a:lnTo>
                      <a:pt x="7476" y="20223"/>
                    </a:lnTo>
                    <a:lnTo>
                      <a:pt x="7632" y="20435"/>
                    </a:lnTo>
                    <a:lnTo>
                      <a:pt x="7814" y="20629"/>
                    </a:lnTo>
                    <a:lnTo>
                      <a:pt x="8022" y="20841"/>
                    </a:lnTo>
                    <a:lnTo>
                      <a:pt x="8281" y="21000"/>
                    </a:lnTo>
                    <a:lnTo>
                      <a:pt x="8515" y="21176"/>
                    </a:lnTo>
                    <a:lnTo>
                      <a:pt x="8775" y="21317"/>
                    </a:lnTo>
                    <a:lnTo>
                      <a:pt x="9060" y="21441"/>
                    </a:lnTo>
                    <a:lnTo>
                      <a:pt x="9424" y="21547"/>
                    </a:lnTo>
                    <a:lnTo>
                      <a:pt x="9761" y="21617"/>
                    </a:lnTo>
                    <a:lnTo>
                      <a:pt x="10125" y="21688"/>
                    </a:lnTo>
                    <a:lnTo>
                      <a:pt x="10462" y="21723"/>
                    </a:lnTo>
                    <a:lnTo>
                      <a:pt x="10825" y="21723"/>
                    </a:lnTo>
                    <a:close/>
                  </a:path>
                  <a:path w="21600" h="21600" extrusionOk="0">
                    <a:moveTo>
                      <a:pt x="9242" y="14417"/>
                    </a:moveTo>
                    <a:lnTo>
                      <a:pt x="8541" y="12035"/>
                    </a:lnTo>
                    <a:lnTo>
                      <a:pt x="7295" y="10129"/>
                    </a:lnTo>
                    <a:lnTo>
                      <a:pt x="6905" y="9652"/>
                    </a:lnTo>
                    <a:lnTo>
                      <a:pt x="8541" y="10182"/>
                    </a:lnTo>
                    <a:lnTo>
                      <a:pt x="9787" y="9547"/>
                    </a:lnTo>
                    <a:lnTo>
                      <a:pt x="11189" y="10129"/>
                    </a:lnTo>
                    <a:lnTo>
                      <a:pt x="12279" y="9547"/>
                    </a:lnTo>
                    <a:lnTo>
                      <a:pt x="13370" y="10076"/>
                    </a:lnTo>
                    <a:lnTo>
                      <a:pt x="14850" y="9652"/>
                    </a:lnTo>
                    <a:lnTo>
                      <a:pt x="12902" y="12247"/>
                    </a:lnTo>
                    <a:lnTo>
                      <a:pt x="12357" y="14417"/>
                    </a:lnTo>
                    <a:moveTo>
                      <a:pt x="7191" y="15952"/>
                    </a:moveTo>
                    <a:lnTo>
                      <a:pt x="14512" y="15952"/>
                    </a:lnTo>
                    <a:lnTo>
                      <a:pt x="14512" y="17064"/>
                    </a:lnTo>
                    <a:lnTo>
                      <a:pt x="7191" y="17047"/>
                    </a:lnTo>
                    <a:lnTo>
                      <a:pt x="7191" y="18123"/>
                    </a:lnTo>
                    <a:lnTo>
                      <a:pt x="14512" y="18158"/>
                    </a:lnTo>
                    <a:lnTo>
                      <a:pt x="14538" y="19182"/>
                    </a:lnTo>
                    <a:lnTo>
                      <a:pt x="7217" y="19182"/>
                    </a:lnTo>
                  </a:path>
                </a:pathLst>
              </a:custGeom>
              <a:solidFill>
                <a:srgbClr val="FFFFCC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AutoShape 6"/>
              <p:cNvSpPr>
                <a:spLocks noChangeArrowheads="1"/>
              </p:cNvSpPr>
              <p:nvPr/>
            </p:nvSpPr>
            <p:spPr bwMode="auto">
              <a:xfrm rot="16200000">
                <a:off x="2016" y="1056"/>
                <a:ext cx="1488" cy="144"/>
              </a:xfrm>
              <a:prstGeom prst="rightArrow">
                <a:avLst>
                  <a:gd name="adj1" fmla="val 50000"/>
                  <a:gd name="adj2" fmla="val 258333"/>
                </a:avLst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AutoShape 7"/>
              <p:cNvSpPr>
                <a:spLocks noChangeArrowheads="1"/>
              </p:cNvSpPr>
              <p:nvPr/>
            </p:nvSpPr>
            <p:spPr bwMode="auto">
              <a:xfrm rot="-2246508">
                <a:off x="3261" y="1676"/>
                <a:ext cx="1488" cy="144"/>
              </a:xfrm>
              <a:prstGeom prst="rightArrow">
                <a:avLst>
                  <a:gd name="adj1" fmla="val 50000"/>
                  <a:gd name="adj2" fmla="val 258333"/>
                </a:avLst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AutoShape 8"/>
              <p:cNvSpPr>
                <a:spLocks noChangeArrowheads="1"/>
              </p:cNvSpPr>
              <p:nvPr/>
            </p:nvSpPr>
            <p:spPr bwMode="auto">
              <a:xfrm rot="10800000">
                <a:off x="336" y="2592"/>
                <a:ext cx="1488" cy="144"/>
              </a:xfrm>
              <a:prstGeom prst="rightArrow">
                <a:avLst>
                  <a:gd name="adj1" fmla="val 50000"/>
                  <a:gd name="adj2" fmla="val 258333"/>
                </a:avLst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AutoShape 9"/>
              <p:cNvSpPr>
                <a:spLocks noChangeArrowheads="1"/>
              </p:cNvSpPr>
              <p:nvPr/>
            </p:nvSpPr>
            <p:spPr bwMode="auto">
              <a:xfrm>
                <a:off x="3552" y="2544"/>
                <a:ext cx="1488" cy="144"/>
              </a:xfrm>
              <a:prstGeom prst="rightArrow">
                <a:avLst>
                  <a:gd name="adj1" fmla="val 50000"/>
                  <a:gd name="adj2" fmla="val 258333"/>
                </a:avLst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AutoShape 10"/>
              <p:cNvSpPr>
                <a:spLocks noChangeArrowheads="1"/>
              </p:cNvSpPr>
              <p:nvPr/>
            </p:nvSpPr>
            <p:spPr bwMode="auto">
              <a:xfrm rot="-8216398">
                <a:off x="768" y="1632"/>
                <a:ext cx="1488" cy="144"/>
              </a:xfrm>
              <a:prstGeom prst="rightArrow">
                <a:avLst>
                  <a:gd name="adj1" fmla="val 50000"/>
                  <a:gd name="adj2" fmla="val 258333"/>
                </a:avLst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" name="AutoShape 12"/>
            <p:cNvSpPr>
              <a:spLocks noChangeArrowheads="1"/>
            </p:cNvSpPr>
            <p:nvPr/>
          </p:nvSpPr>
          <p:spPr bwMode="auto">
            <a:xfrm rot="20143698">
              <a:off x="1371600" y="5715000"/>
              <a:ext cx="2286000" cy="228600"/>
            </a:xfrm>
            <a:prstGeom prst="leftArrow">
              <a:avLst>
                <a:gd name="adj1" fmla="val 50000"/>
                <a:gd name="adj2" fmla="val 250000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AutoShape 13"/>
            <p:cNvSpPr>
              <a:spLocks noChangeArrowheads="1"/>
            </p:cNvSpPr>
            <p:nvPr/>
          </p:nvSpPr>
          <p:spPr bwMode="auto">
            <a:xfrm rot="11976300">
              <a:off x="5638800" y="5715000"/>
              <a:ext cx="2286000" cy="228600"/>
            </a:xfrm>
            <a:prstGeom prst="leftArrow">
              <a:avLst>
                <a:gd name="adj1" fmla="val 50000"/>
                <a:gd name="adj2" fmla="val 250000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1143000" y="3657600"/>
            <a:ext cx="3505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b="1" dirty="0" smtClean="0"/>
              <a:t>*Light bulb emits light into your eye</a:t>
            </a:r>
            <a:endParaRPr lang="en-US" sz="2800" b="1" dirty="0"/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3352800" y="1981200"/>
            <a:ext cx="156972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send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1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Light is a form of ______ that travels as an electromagnetic wave.</a:t>
            </a:r>
          </a:p>
          <a:p>
            <a:r>
              <a:rPr lang="en-US" dirty="0" smtClean="0"/>
              <a:t>A. brightness</a:t>
            </a:r>
          </a:p>
          <a:p>
            <a:r>
              <a:rPr lang="en-US" dirty="0" smtClean="0"/>
              <a:t>B. energy  </a:t>
            </a:r>
          </a:p>
          <a:p>
            <a:r>
              <a:rPr lang="en-US" dirty="0" smtClean="0"/>
              <a:t>C. matter</a:t>
            </a:r>
          </a:p>
          <a:p>
            <a:r>
              <a:rPr lang="en-US" dirty="0" smtClean="0"/>
              <a:t>D. space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3276600" y="3810000"/>
            <a:ext cx="457200" cy="533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956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Light travels in a _______ </a:t>
            </a:r>
            <a:r>
              <a:rPr lang="en-US" b="1" dirty="0" smtClean="0"/>
              <a:t>line</a:t>
            </a:r>
          </a:p>
          <a:p>
            <a:endParaRPr lang="en-US" b="1" dirty="0"/>
          </a:p>
          <a:p>
            <a:r>
              <a:rPr lang="en-US" b="1" dirty="0" smtClean="0"/>
              <a:t>A. curved</a:t>
            </a:r>
          </a:p>
          <a:p>
            <a:r>
              <a:rPr lang="en-US" b="1" dirty="0" smtClean="0"/>
              <a:t>B. angled</a:t>
            </a:r>
          </a:p>
          <a:p>
            <a:r>
              <a:rPr lang="en-US" b="1" dirty="0" smtClean="0"/>
              <a:t>C. straight</a:t>
            </a:r>
          </a:p>
          <a:p>
            <a:r>
              <a:rPr lang="en-US" b="1" dirty="0" smtClean="0"/>
              <a:t>D. circular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3550920" y="3962400"/>
            <a:ext cx="457200" cy="609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364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3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54759"/>
            <a:ext cx="9151902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047750" y="4788694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r</a:t>
            </a:r>
            <a:r>
              <a:rPr lang="en-US" sz="2400" b="1" dirty="0" smtClean="0">
                <a:solidFill>
                  <a:srgbClr val="002060"/>
                </a:solidFill>
              </a:rPr>
              <a:t>adio waves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5250359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002060"/>
                </a:solidFill>
              </a:rPr>
              <a:t>m</a:t>
            </a:r>
            <a:r>
              <a:rPr lang="en-US" sz="2200" b="1" dirty="0" smtClean="0">
                <a:solidFill>
                  <a:srgbClr val="002060"/>
                </a:solidFill>
              </a:rPr>
              <a:t>icro-waves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37710" y="4465499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002060"/>
                </a:solidFill>
              </a:rPr>
              <a:t>infrared waves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6088559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2060"/>
                </a:solidFill>
              </a:rPr>
              <a:t>v</a:t>
            </a:r>
            <a:r>
              <a:rPr lang="en-US" sz="2200" b="1" dirty="0" smtClean="0">
                <a:solidFill>
                  <a:srgbClr val="002060"/>
                </a:solidFill>
              </a:rPr>
              <a:t>isible light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6088559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002060"/>
                </a:solidFill>
              </a:rPr>
              <a:t>UV light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34200" y="4560094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X-rays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67600" y="5409962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g</a:t>
            </a:r>
            <a:r>
              <a:rPr lang="en-US" sz="2400" b="1" dirty="0" smtClean="0">
                <a:solidFill>
                  <a:srgbClr val="002060"/>
                </a:solidFill>
              </a:rPr>
              <a:t>amma rays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0" y="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2. Electromagnetic Spectrum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57200" y="72009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Electromagnetic Spectrum is the entire _____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______________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waves.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362200" y="1066799"/>
            <a:ext cx="16764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range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887730" y="1524000"/>
            <a:ext cx="411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electromagnetic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915400" cy="5943600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en-US" sz="3500" b="1" u="sng" dirty="0" smtClean="0">
                <a:effectLst/>
              </a:rPr>
              <a:t>___________</a:t>
            </a:r>
            <a:r>
              <a:rPr lang="en-US" sz="3500" b="1" dirty="0" smtClean="0">
                <a:effectLst/>
              </a:rPr>
              <a:t>:</a:t>
            </a:r>
            <a:r>
              <a:rPr lang="en-US" sz="3500" dirty="0" smtClean="0">
                <a:effectLst/>
              </a:rPr>
              <a:t> </a:t>
            </a:r>
            <a:r>
              <a:rPr lang="en-US" sz="3500" b="1" dirty="0" smtClean="0">
                <a:effectLst/>
              </a:rPr>
              <a:t>longest wavelength, lowest frequency, lowest energy, _______ sources.</a:t>
            </a:r>
            <a:endParaRPr lang="en-US" sz="3500" b="1" dirty="0">
              <a:effectLst/>
            </a:endParaRPr>
          </a:p>
          <a:p>
            <a:pPr>
              <a:buClr>
                <a:schemeClr val="tx1"/>
              </a:buClr>
              <a:buSzTx/>
              <a:buFontTx/>
              <a:buNone/>
            </a:pPr>
            <a:endParaRPr lang="en-US" sz="3500" dirty="0">
              <a:effectLst/>
            </a:endParaRPr>
          </a:p>
          <a:p>
            <a:pPr>
              <a:buClr>
                <a:schemeClr val="tx1"/>
              </a:buClr>
              <a:buSzTx/>
              <a:buFontTx/>
              <a:buNone/>
            </a:pPr>
            <a:endParaRPr lang="en-US" sz="3500" dirty="0">
              <a:effectLst/>
            </a:endParaRPr>
          </a:p>
          <a:p>
            <a:pPr>
              <a:buClr>
                <a:schemeClr val="tx1"/>
              </a:buClr>
              <a:buSzTx/>
              <a:buFontTx/>
              <a:buNone/>
            </a:pPr>
            <a:endParaRPr lang="en-US" sz="2400" b="1" dirty="0" smtClean="0">
              <a:effectLst/>
            </a:endParaRP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en-US" sz="3500" b="1" u="sng" dirty="0" smtClean="0">
                <a:effectLst/>
              </a:rPr>
              <a:t>___________</a:t>
            </a:r>
            <a:r>
              <a:rPr lang="en-US" sz="3500" b="1" dirty="0" smtClean="0">
                <a:effectLst/>
              </a:rPr>
              <a:t>: shortest wavelength, highest frequency, highest energy</a:t>
            </a:r>
            <a:r>
              <a:rPr lang="en-US" sz="3500" b="1" smtClean="0">
                <a:effectLst/>
              </a:rPr>
              <a:t>,</a:t>
            </a:r>
            <a:r>
              <a:rPr lang="en-US" sz="2400" b="1" smtClean="0">
                <a:effectLst/>
              </a:rPr>
              <a:t> </a:t>
            </a:r>
            <a:r>
              <a:rPr lang="en-US" sz="3400" b="1" smtClean="0">
                <a:effectLst/>
              </a:rPr>
              <a:t>_______</a:t>
            </a:r>
            <a:r>
              <a:rPr lang="en-US" sz="2400" b="1" smtClean="0">
                <a:effectLst/>
              </a:rPr>
              <a:t> </a:t>
            </a:r>
            <a:r>
              <a:rPr lang="en-US" sz="3500" b="1" smtClean="0">
                <a:effectLst/>
              </a:rPr>
              <a:t>sources</a:t>
            </a:r>
            <a:r>
              <a:rPr lang="en-US" sz="3500" b="1" dirty="0" smtClean="0">
                <a:effectLst/>
              </a:rPr>
              <a:t>.</a:t>
            </a:r>
            <a:endParaRPr lang="en-US" sz="3500" b="1" dirty="0">
              <a:effectLst/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609600" y="106363"/>
            <a:ext cx="373380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7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Radio waves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533400" y="3535363"/>
            <a:ext cx="350520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7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Gamma rays</a:t>
            </a:r>
            <a:endParaRPr lang="en-US" sz="37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75783" name="Picture 7" descr="brain_waves"/>
          <p:cNvPicPr>
            <a:picLocks noChangeAspect="1" noChangeArrowheads="1"/>
          </p:cNvPicPr>
          <p:nvPr/>
        </p:nvPicPr>
        <p:blipFill>
          <a:blip r:embed="rId3" cstate="print"/>
          <a:srcRect l="2602" t="12773" r="2602" b="74452"/>
          <a:stretch>
            <a:fillRect/>
          </a:stretch>
        </p:blipFill>
        <p:spPr bwMode="auto">
          <a:xfrm>
            <a:off x="609600" y="5410200"/>
            <a:ext cx="8305800" cy="1219200"/>
          </a:xfrm>
          <a:prstGeom prst="rect">
            <a:avLst/>
          </a:prstGeom>
          <a:noFill/>
        </p:spPr>
      </p:pic>
      <p:pic>
        <p:nvPicPr>
          <p:cNvPr id="75784" name="Picture 8" descr="brain_waves"/>
          <p:cNvPicPr>
            <a:picLocks noChangeAspect="1" noChangeArrowheads="1"/>
          </p:cNvPicPr>
          <p:nvPr/>
        </p:nvPicPr>
        <p:blipFill>
          <a:blip r:embed="rId3" cstate="print"/>
          <a:srcRect l="2602" t="71898" r="2602" b="8394"/>
          <a:stretch>
            <a:fillRect/>
          </a:stretch>
        </p:blipFill>
        <p:spPr bwMode="auto">
          <a:xfrm>
            <a:off x="609600" y="1981200"/>
            <a:ext cx="8382000" cy="1219200"/>
          </a:xfrm>
          <a:prstGeom prst="rect">
            <a:avLst/>
          </a:prstGeom>
          <a:noFill/>
        </p:spPr>
      </p:pic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4457700" y="1165860"/>
            <a:ext cx="251460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7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coolest</a:t>
            </a:r>
            <a:endParaRPr lang="en-US" sz="37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4591050" y="4606290"/>
            <a:ext cx="220980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7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hottest</a:t>
            </a:r>
            <a:endParaRPr lang="en-US" sz="37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uiExpand="1" build="p"/>
      <p:bldP spid="75780" grpId="0"/>
      <p:bldP spid="75781" grpId="0"/>
      <p:bldP spid="75785" grpId="0"/>
      <p:bldP spid="757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8305800" cy="914400"/>
          </a:xfrm>
        </p:spPr>
        <p:txBody>
          <a:bodyPr/>
          <a:lstStyle/>
          <a:p>
            <a:r>
              <a:rPr lang="en-US" sz="3800" b="1" dirty="0">
                <a:latin typeface="+mn-lt"/>
              </a:rPr>
              <a:t>3. Wavelength and Frequency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763000" cy="5181600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en-US" sz="3500" b="1" dirty="0" smtClean="0">
                <a:effectLst/>
              </a:rPr>
              <a:t>All ______ have both a frequency and a wavelength.</a:t>
            </a:r>
          </a:p>
          <a:p>
            <a:pPr lvl="1">
              <a:buClr>
                <a:schemeClr val="tx1"/>
              </a:buClr>
              <a:buFontTx/>
              <a:buChar char="o"/>
            </a:pPr>
            <a:r>
              <a:rPr lang="en-US" sz="3400" b="1" dirty="0" smtClean="0">
                <a:effectLst/>
              </a:rPr>
              <a:t> ___________: is the distance between the tops or crests of two waves. 	</a:t>
            </a:r>
            <a:r>
              <a:rPr lang="en-US" sz="3200" b="1" dirty="0" smtClean="0">
                <a:solidFill>
                  <a:schemeClr val="tx2"/>
                </a:solidFill>
              </a:rPr>
              <a:t>(draw this &amp; label)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1310640" y="784860"/>
            <a:ext cx="190500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7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waves</a:t>
            </a:r>
            <a:endParaRPr lang="en-US" sz="37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1066800" y="1905000"/>
            <a:ext cx="365760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7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wavelength</a:t>
            </a:r>
          </a:p>
        </p:txBody>
      </p:sp>
      <p:pic>
        <p:nvPicPr>
          <p:cNvPr id="69647" name="Picture 15" descr="wavelength"/>
          <p:cNvPicPr>
            <a:picLocks noChangeAspect="1" noChangeArrowheads="1"/>
          </p:cNvPicPr>
          <p:nvPr/>
        </p:nvPicPr>
        <p:blipFill>
          <a:blip r:embed="rId3" cstate="print"/>
          <a:srcRect b="8533"/>
          <a:stretch>
            <a:fillRect/>
          </a:stretch>
        </p:blipFill>
        <p:spPr bwMode="auto">
          <a:xfrm>
            <a:off x="685800" y="3657600"/>
            <a:ext cx="8077200" cy="3124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  <p:bldP spid="69645" grpId="0"/>
      <p:bldP spid="69646" grpId="0"/>
    </p:bldLst>
  </p:timing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7144</TotalTime>
  <Words>625</Words>
  <Application>Microsoft Office PowerPoint</Application>
  <PresentationFormat>On-screen Show (4:3)</PresentationFormat>
  <Paragraphs>179</Paragraphs>
  <Slides>19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Cliff</vt:lpstr>
      <vt:lpstr>Light &amp; the Electromagnetic Spectrum Notes</vt:lpstr>
      <vt:lpstr>PowerPoint Presentation</vt:lpstr>
      <vt:lpstr>PowerPoint Presentation</vt:lpstr>
      <vt:lpstr>PowerPoint Presentation</vt:lpstr>
      <vt:lpstr>Quick Quiz</vt:lpstr>
      <vt:lpstr>Quick Quiz </vt:lpstr>
      <vt:lpstr>PowerPoint Presentation</vt:lpstr>
      <vt:lpstr>PowerPoint Presentation</vt:lpstr>
      <vt:lpstr>3. Wavelength and Frequency</vt:lpstr>
      <vt:lpstr>PowerPoint Presentation</vt:lpstr>
      <vt:lpstr>4. Visible Light</vt:lpstr>
      <vt:lpstr>PowerPoint Presentation</vt:lpstr>
      <vt:lpstr>PowerPoint Presentation</vt:lpstr>
      <vt:lpstr>5. Infrared Waves</vt:lpstr>
      <vt:lpstr>6. Ultraviolet Light</vt:lpstr>
      <vt:lpstr>PowerPoint Presentation</vt:lpstr>
      <vt:lpstr>Quick Quiz</vt:lpstr>
      <vt:lpstr>Quick Quiz</vt:lpstr>
      <vt:lpstr>Quick Quiz</vt:lpstr>
    </vt:vector>
  </TitlesOfParts>
  <Company>Clovis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NOTEBOOK: JANUARY, 2003</dc:title>
  <dc:creator>DavidPiercy</dc:creator>
  <cp:lastModifiedBy>Windows User</cp:lastModifiedBy>
  <cp:revision>202</cp:revision>
  <dcterms:created xsi:type="dcterms:W3CDTF">2003-01-07T17:00:32Z</dcterms:created>
  <dcterms:modified xsi:type="dcterms:W3CDTF">2012-11-28T19:02:46Z</dcterms:modified>
</cp:coreProperties>
</file>