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8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7B839-6CF2-457A-92B8-CBC32D51E929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8C4D1-A307-4A1B-B05D-50135D6BC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869A5-EC09-42B3-B377-0655ACC602D9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F6240-236E-4214-804F-158DB901D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67624-C795-4610-ACAE-93B724BDF063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2E2CB-E25E-48DD-8630-D826591FA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8EF95-ED91-44E0-8825-7D2875302BC2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E1EF4-9283-4809-AF48-DE7438379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2A702-E7F1-42EA-8450-79090F5F5CEF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395A1-9DA8-459C-A166-7B27D5654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493FF-9B5E-43B6-8278-C3A431464B99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BF646-7F19-47A8-A564-3B775CB20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7AE2B-7929-48DA-9275-AC3C539C4C44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46845-3D77-452D-BE8F-9B16C0E8D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0775A-9722-496F-B5EC-4B6861733255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EAC52-EB69-4E66-ACE0-0803CAD47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A438F-07B1-4378-85D6-2CB55BB9A115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D14AD-2783-4FEA-8556-B97FAB852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2305D-313D-4A41-991E-42463716A836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91BF5-2BAD-478B-9279-3FD3C0E4D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D45B-4D6B-454D-9995-00CD0BD26E7A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BDEA5-1704-4AD0-BE29-FC7518E4E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FD0644-F11D-4DD2-BF58-A1D75B79844A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7ADA13-2EB5-4B2E-B864-E0682E00B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1676400" y="1447800"/>
            <a:ext cx="6400800" cy="3657600"/>
          </a:xfrm>
        </p:spPr>
        <p:txBody>
          <a:bodyPr/>
          <a:lstStyle/>
          <a:p>
            <a:pPr eaLnBrk="1" hangingPunct="1"/>
            <a:r>
              <a:rPr lang="en-US" sz="7200" b="1" smtClean="0">
                <a:solidFill>
                  <a:srgbClr val="FF0000"/>
                </a:solidFill>
                <a:latin typeface="Comic Sans MS" pitchFamily="66" charset="0"/>
              </a:rPr>
              <a:t>How Do We See Color?</a:t>
            </a:r>
            <a:br>
              <a:rPr lang="en-US" sz="7200" b="1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7200" b="1" smtClean="0">
                <a:solidFill>
                  <a:srgbClr val="FF0000"/>
                </a:solidFill>
                <a:latin typeface="Comic Sans MS" pitchFamily="66" charset="0"/>
              </a:rPr>
              <a:t>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3"/>
          </a:xfrm>
        </p:spPr>
        <p:txBody>
          <a:bodyPr/>
          <a:lstStyle/>
          <a:p>
            <a:r>
              <a:rPr lang="en-US" sz="4800" b="1" u="sng" smtClean="0">
                <a:latin typeface="Comic Sans MS" pitchFamily="66" charset="0"/>
              </a:rPr>
              <a:t>Instructions: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0" y="990600"/>
            <a:ext cx="9144000" cy="6019800"/>
          </a:xfrm>
        </p:spPr>
        <p:txBody>
          <a:bodyPr/>
          <a:lstStyle/>
          <a:p>
            <a:r>
              <a:rPr lang="en-US" sz="3000" dirty="0" smtClean="0">
                <a:latin typeface="Comic Sans MS" pitchFamily="66" charset="0"/>
              </a:rPr>
              <a:t>Make sure you printed the “how do we see color” word document before you continue.</a:t>
            </a:r>
          </a:p>
          <a:p>
            <a:r>
              <a:rPr lang="en-US" sz="3000" dirty="0" smtClean="0">
                <a:latin typeface="Comic Sans MS" pitchFamily="66" charset="0"/>
              </a:rPr>
              <a:t>You will need colored pencils, crayons or colored markers to help you complete the activity.</a:t>
            </a:r>
          </a:p>
          <a:p>
            <a:r>
              <a:rPr lang="en-US" sz="3000" dirty="0" smtClean="0">
                <a:latin typeface="Comic Sans MS" pitchFamily="66" charset="0"/>
              </a:rPr>
              <a:t>Click through the power point. As you move through the </a:t>
            </a:r>
            <a:r>
              <a:rPr lang="en-US" sz="3000" dirty="0" err="1" smtClean="0">
                <a:latin typeface="Comic Sans MS" pitchFamily="66" charset="0"/>
              </a:rPr>
              <a:t>ppt</a:t>
            </a:r>
            <a:r>
              <a:rPr lang="en-US" sz="3000" dirty="0" smtClean="0">
                <a:latin typeface="Comic Sans MS" pitchFamily="66" charset="0"/>
              </a:rPr>
              <a:t>, fill in the missing parts to the drawing (use same colors). Also write down the information under “explanation” as it appears in the ppt.</a:t>
            </a:r>
          </a:p>
          <a:p>
            <a:r>
              <a:rPr lang="en-US" sz="3000" dirty="0" smtClean="0">
                <a:latin typeface="Comic Sans MS" pitchFamily="66" charset="0"/>
              </a:rPr>
              <a:t>Put in your Human Body </a:t>
            </a:r>
            <a:r>
              <a:rPr lang="en-US" sz="3000" smtClean="0">
                <a:latin typeface="Comic Sans MS" pitchFamily="66" charset="0"/>
              </a:rPr>
              <a:t>2 binder.</a:t>
            </a:r>
            <a:endParaRPr lang="en-US" sz="3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0" y="76200"/>
            <a:ext cx="7315200" cy="1028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8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How Do We See Color?</a:t>
            </a:r>
            <a:endParaRPr lang="en-US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1087437" y="1274763"/>
            <a:ext cx="23209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 descr="MCj043264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114425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533400" y="3581400"/>
            <a:ext cx="304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36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Explanation: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09600" y="4191000"/>
            <a:ext cx="82296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/>
            <a:r>
              <a:rPr lang="en-US" sz="3500" b="1" dirty="0">
                <a:latin typeface="Calibri" pitchFamily="34" charset="0"/>
              </a:rPr>
              <a:t>1. White light is made up </a:t>
            </a:r>
            <a:r>
              <a:rPr lang="en-US" sz="3500" b="1" dirty="0" smtClean="0">
                <a:latin typeface="Calibri" pitchFamily="34" charset="0"/>
              </a:rPr>
              <a:t>of </a:t>
            </a:r>
            <a:r>
              <a:rPr lang="en-US" sz="3500" b="1">
                <a:latin typeface="Calibri" pitchFamily="34" charset="0"/>
              </a:rPr>
              <a:t>all </a:t>
            </a:r>
            <a:r>
              <a:rPr lang="en-US" sz="3500" b="1" smtClean="0">
                <a:latin typeface="Calibri" pitchFamily="34" charset="0"/>
              </a:rPr>
              <a:t>the colors </a:t>
            </a:r>
            <a:r>
              <a:rPr lang="en-US" sz="3500" b="1" dirty="0">
                <a:latin typeface="Calibri" pitchFamily="34" charset="0"/>
              </a:rPr>
              <a:t>of visible light in the spectrum.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9600" y="5410200"/>
            <a:ext cx="81534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/>
            <a:r>
              <a:rPr lang="en-US" sz="3500" b="1">
                <a:latin typeface="Calibri" pitchFamily="34" charset="0"/>
              </a:rPr>
              <a:t>2. All the colors of light travel out from the light bulb and hit the apple.</a:t>
            </a:r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 flipV="1">
            <a:off x="6705600" y="809625"/>
            <a:ext cx="838200" cy="6096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H="1" flipV="1">
            <a:off x="7134225" y="595313"/>
            <a:ext cx="533400" cy="63817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 flipH="1" flipV="1">
            <a:off x="7696200" y="381000"/>
            <a:ext cx="152400" cy="762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V="1">
            <a:off x="8077200" y="457200"/>
            <a:ext cx="381000" cy="685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 flipV="1">
            <a:off x="8229600" y="828675"/>
            <a:ext cx="685800" cy="5334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V="1">
            <a:off x="8181975" y="1252538"/>
            <a:ext cx="7620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5374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076450"/>
            <a:ext cx="16002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9" name="Line 29"/>
          <p:cNvSpPr>
            <a:spLocks noChangeShapeType="1"/>
          </p:cNvSpPr>
          <p:nvPr/>
        </p:nvSpPr>
        <p:spPr bwMode="auto">
          <a:xfrm flipH="1">
            <a:off x="5715000" y="1524000"/>
            <a:ext cx="1828800" cy="8382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 flipH="1">
            <a:off x="5805488" y="1600200"/>
            <a:ext cx="1814512" cy="88582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 flipH="1">
            <a:off x="5872163" y="1676400"/>
            <a:ext cx="1824037" cy="94773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 flipH="1">
            <a:off x="5929313" y="1752600"/>
            <a:ext cx="1766887" cy="10048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 flipH="1">
            <a:off x="5943600" y="1905000"/>
            <a:ext cx="1752600" cy="9906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 flipH="1">
            <a:off x="5943600" y="2057400"/>
            <a:ext cx="1752600" cy="990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15382" grpId="0" animBg="1"/>
      <p:bldP spid="15383" grpId="0" animBg="1"/>
      <p:bldP spid="15384" grpId="0" animBg="1"/>
      <p:bldP spid="15385" grpId="0" animBg="1"/>
      <p:bldP spid="15386" grpId="0" animBg="1"/>
      <p:bldP spid="15387" grpId="0" animBg="1"/>
      <p:bldP spid="15389" grpId="0" animBg="1"/>
      <p:bldP spid="15390" grpId="0" animBg="1"/>
      <p:bldP spid="15391" grpId="0" animBg="1"/>
      <p:bldP spid="15392" grpId="0" animBg="1"/>
      <p:bldP spid="15393" grpId="0" animBg="1"/>
      <p:bldP spid="153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0" y="76200"/>
            <a:ext cx="7315200" cy="1028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8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How Do We See Color?</a:t>
            </a:r>
            <a:endParaRPr lang="en-US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1087437" y="1274763"/>
            <a:ext cx="23209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 descr="MCj043264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114425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533400" y="3497263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36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Explanation: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95313" y="4076700"/>
            <a:ext cx="85344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/>
            <a:r>
              <a:rPr lang="en-US" sz="3500" b="1">
                <a:latin typeface="Calibri" pitchFamily="34" charset="0"/>
              </a:rPr>
              <a:t>3. When the colors of light hit the apple, the purple, blue, green, yellow &amp; orange</a:t>
            </a:r>
            <a:r>
              <a:rPr lang="en-US" sz="3500">
                <a:latin typeface="Calibri" pitchFamily="34" charset="0"/>
              </a:rPr>
              <a:t> </a:t>
            </a:r>
            <a:r>
              <a:rPr lang="en-US" sz="3500" b="1">
                <a:latin typeface="Calibri" pitchFamily="34" charset="0"/>
              </a:rPr>
              <a:t>light</a:t>
            </a:r>
            <a:r>
              <a:rPr lang="en-US" sz="3500">
                <a:latin typeface="Calibri" pitchFamily="34" charset="0"/>
              </a:rPr>
              <a:t> </a:t>
            </a:r>
            <a:r>
              <a:rPr lang="en-US" sz="3500" b="1">
                <a:latin typeface="Calibri" pitchFamily="34" charset="0"/>
              </a:rPr>
              <a:t>are absorbed by the apple.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09600" y="5699125"/>
            <a:ext cx="85344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/>
            <a:r>
              <a:rPr lang="en-US" sz="3500" b="1">
                <a:latin typeface="Calibri" pitchFamily="34" charset="0"/>
              </a:rPr>
              <a:t>4. The red light hits the apple and is reflected off the apple and into our eyes.</a:t>
            </a:r>
          </a:p>
        </p:txBody>
      </p:sp>
      <p:sp>
        <p:nvSpPr>
          <p:cNvPr id="16392" name="Line 9"/>
          <p:cNvSpPr>
            <a:spLocks noChangeShapeType="1"/>
          </p:cNvSpPr>
          <p:nvPr/>
        </p:nvSpPr>
        <p:spPr bwMode="auto">
          <a:xfrm flipH="1" flipV="1">
            <a:off x="6705600" y="809625"/>
            <a:ext cx="838200" cy="6096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10"/>
          <p:cNvSpPr>
            <a:spLocks noChangeShapeType="1"/>
          </p:cNvSpPr>
          <p:nvPr/>
        </p:nvSpPr>
        <p:spPr bwMode="auto">
          <a:xfrm flipH="1" flipV="1">
            <a:off x="7134225" y="595313"/>
            <a:ext cx="533400" cy="63817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11"/>
          <p:cNvSpPr>
            <a:spLocks noChangeShapeType="1"/>
          </p:cNvSpPr>
          <p:nvPr/>
        </p:nvSpPr>
        <p:spPr bwMode="auto">
          <a:xfrm flipH="1" flipV="1">
            <a:off x="7696200" y="381000"/>
            <a:ext cx="152400" cy="762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12"/>
          <p:cNvSpPr>
            <a:spLocks noChangeShapeType="1"/>
          </p:cNvSpPr>
          <p:nvPr/>
        </p:nvSpPr>
        <p:spPr bwMode="auto">
          <a:xfrm flipV="1">
            <a:off x="8077200" y="457200"/>
            <a:ext cx="381000" cy="685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13"/>
          <p:cNvSpPr>
            <a:spLocks noChangeShapeType="1"/>
          </p:cNvSpPr>
          <p:nvPr/>
        </p:nvSpPr>
        <p:spPr bwMode="auto">
          <a:xfrm flipV="1">
            <a:off x="8229600" y="828675"/>
            <a:ext cx="685800" cy="5334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14"/>
          <p:cNvSpPr>
            <a:spLocks noChangeShapeType="1"/>
          </p:cNvSpPr>
          <p:nvPr/>
        </p:nvSpPr>
        <p:spPr bwMode="auto">
          <a:xfrm flipV="1">
            <a:off x="8181975" y="1252538"/>
            <a:ext cx="7620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6398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076450"/>
            <a:ext cx="16002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5715000" y="1524000"/>
            <a:ext cx="1828800" cy="8382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5805488" y="1600200"/>
            <a:ext cx="1814512" cy="88582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 flipH="1">
            <a:off x="5872163" y="1676400"/>
            <a:ext cx="1824037" cy="94773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H="1">
            <a:off x="5929313" y="1752600"/>
            <a:ext cx="1766887" cy="10048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H="1">
            <a:off x="5943600" y="1905000"/>
            <a:ext cx="1752600" cy="9906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Line 21"/>
          <p:cNvSpPr>
            <a:spLocks noChangeShapeType="1"/>
          </p:cNvSpPr>
          <p:nvPr/>
        </p:nvSpPr>
        <p:spPr bwMode="auto">
          <a:xfrm flipH="1">
            <a:off x="5943600" y="2057400"/>
            <a:ext cx="1752600" cy="990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 flipH="1" flipV="1">
            <a:off x="2209800" y="2257425"/>
            <a:ext cx="2362200" cy="4095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H="1" flipV="1">
            <a:off x="2286000" y="2395538"/>
            <a:ext cx="2209800" cy="4238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H="1" flipV="1">
            <a:off x="2286000" y="2514600"/>
            <a:ext cx="23622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19653E-6 L -0.06667 0.04439 " pathEditMode="relative" ptsTypes="AA">
                                      <p:cBhvr>
                                        <p:cTn id="10" dur="2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5434E-6 L -0.05834 0.0333 " pathEditMode="relative" ptsTypes="AA">
                                      <p:cBhvr>
                                        <p:cTn id="12" dur="20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58382E-6 L -0.05851 0.0420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0" y="21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6.12717E-6 L -0.05 0.0333 " pathEditMode="relative" ptsTypes="AA">
                                      <p:cBhvr>
                                        <p:cTn id="16" dur="2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72832E-6 L -0.05 0.03329 " pathEditMode="relative" ptsTypes="AA">
                                      <p:cBhvr>
                                        <p:cTn id="18" dur="2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19472" grpId="0" animBg="1"/>
      <p:bldP spid="19472" grpId="1" animBg="1"/>
      <p:bldP spid="19473" grpId="0" animBg="1"/>
      <p:bldP spid="19473" grpId="1" animBg="1"/>
      <p:bldP spid="19474" grpId="0" animBg="1"/>
      <p:bldP spid="19474" grpId="1" animBg="1"/>
      <p:bldP spid="19475" grpId="0" animBg="1"/>
      <p:bldP spid="19475" grpId="1" animBg="1"/>
      <p:bldP spid="19476" grpId="0" animBg="1"/>
      <p:bldP spid="19476" grpId="1" animBg="1"/>
      <p:bldP spid="19478" grpId="0" animBg="1"/>
      <p:bldP spid="19479" grpId="0" animBg="1"/>
      <p:bldP spid="194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0" y="76200"/>
            <a:ext cx="7315200" cy="1028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8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How Do We See Color?</a:t>
            </a:r>
            <a:endParaRPr lang="en-US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1087437" y="1274763"/>
            <a:ext cx="23209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5" descr="MCj043264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114425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533400" y="3497263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36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Explanation: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66725" y="4114800"/>
            <a:ext cx="87630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/>
            <a:r>
              <a:rPr lang="en-US" sz="3500" b="1">
                <a:latin typeface="Calibri" pitchFamily="34" charset="0"/>
              </a:rPr>
              <a:t>5. Our eyes are light detectors; so when they detect the red light being reflected off the apple, we see the apple as red.</a:t>
            </a:r>
          </a:p>
        </p:txBody>
      </p:sp>
      <p:sp>
        <p:nvSpPr>
          <p:cNvPr id="17415" name="Line 9"/>
          <p:cNvSpPr>
            <a:spLocks noChangeShapeType="1"/>
          </p:cNvSpPr>
          <p:nvPr/>
        </p:nvSpPr>
        <p:spPr bwMode="auto">
          <a:xfrm flipH="1" flipV="1">
            <a:off x="6705600" y="809625"/>
            <a:ext cx="838200" cy="6096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10"/>
          <p:cNvSpPr>
            <a:spLocks noChangeShapeType="1"/>
          </p:cNvSpPr>
          <p:nvPr/>
        </p:nvSpPr>
        <p:spPr bwMode="auto">
          <a:xfrm flipH="1" flipV="1">
            <a:off x="7134225" y="595313"/>
            <a:ext cx="533400" cy="63817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11"/>
          <p:cNvSpPr>
            <a:spLocks noChangeShapeType="1"/>
          </p:cNvSpPr>
          <p:nvPr/>
        </p:nvSpPr>
        <p:spPr bwMode="auto">
          <a:xfrm flipH="1" flipV="1">
            <a:off x="7696200" y="381000"/>
            <a:ext cx="152400" cy="762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12"/>
          <p:cNvSpPr>
            <a:spLocks noChangeShapeType="1"/>
          </p:cNvSpPr>
          <p:nvPr/>
        </p:nvSpPr>
        <p:spPr bwMode="auto">
          <a:xfrm flipV="1">
            <a:off x="8077200" y="457200"/>
            <a:ext cx="381000" cy="685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13"/>
          <p:cNvSpPr>
            <a:spLocks noChangeShapeType="1"/>
          </p:cNvSpPr>
          <p:nvPr/>
        </p:nvSpPr>
        <p:spPr bwMode="auto">
          <a:xfrm flipV="1">
            <a:off x="8229600" y="828675"/>
            <a:ext cx="685800" cy="5334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Line 14"/>
          <p:cNvSpPr>
            <a:spLocks noChangeShapeType="1"/>
          </p:cNvSpPr>
          <p:nvPr/>
        </p:nvSpPr>
        <p:spPr bwMode="auto">
          <a:xfrm flipV="1">
            <a:off x="8181975" y="1252538"/>
            <a:ext cx="7620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7421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076450"/>
            <a:ext cx="16002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2" name="Line 16"/>
          <p:cNvSpPr>
            <a:spLocks noChangeShapeType="1"/>
          </p:cNvSpPr>
          <p:nvPr/>
        </p:nvSpPr>
        <p:spPr bwMode="auto">
          <a:xfrm flipH="1">
            <a:off x="5715000" y="1524000"/>
            <a:ext cx="1828800" cy="8382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 flipH="1">
            <a:off x="5805488" y="1600200"/>
            <a:ext cx="1814512" cy="88582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Line 18"/>
          <p:cNvSpPr>
            <a:spLocks noChangeShapeType="1"/>
          </p:cNvSpPr>
          <p:nvPr/>
        </p:nvSpPr>
        <p:spPr bwMode="auto">
          <a:xfrm flipH="1">
            <a:off x="5872163" y="1676400"/>
            <a:ext cx="1824037" cy="94773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Line 19"/>
          <p:cNvSpPr>
            <a:spLocks noChangeShapeType="1"/>
          </p:cNvSpPr>
          <p:nvPr/>
        </p:nvSpPr>
        <p:spPr bwMode="auto">
          <a:xfrm flipH="1">
            <a:off x="5929313" y="1752600"/>
            <a:ext cx="1766887" cy="10048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Line 20"/>
          <p:cNvSpPr>
            <a:spLocks noChangeShapeType="1"/>
          </p:cNvSpPr>
          <p:nvPr/>
        </p:nvSpPr>
        <p:spPr bwMode="auto">
          <a:xfrm flipH="1">
            <a:off x="5943600" y="1905000"/>
            <a:ext cx="1752600" cy="9906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7" name="Line 21"/>
          <p:cNvSpPr>
            <a:spLocks noChangeShapeType="1"/>
          </p:cNvSpPr>
          <p:nvPr/>
        </p:nvSpPr>
        <p:spPr bwMode="auto">
          <a:xfrm flipH="1">
            <a:off x="5943600" y="2057400"/>
            <a:ext cx="1752600" cy="990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8" name="Line 22"/>
          <p:cNvSpPr>
            <a:spLocks noChangeShapeType="1"/>
          </p:cNvSpPr>
          <p:nvPr/>
        </p:nvSpPr>
        <p:spPr bwMode="auto">
          <a:xfrm flipH="1" flipV="1">
            <a:off x="2209800" y="2257425"/>
            <a:ext cx="2362200" cy="4095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Line 23"/>
          <p:cNvSpPr>
            <a:spLocks noChangeShapeType="1"/>
          </p:cNvSpPr>
          <p:nvPr/>
        </p:nvSpPr>
        <p:spPr bwMode="auto">
          <a:xfrm flipH="1" flipV="1">
            <a:off x="2286000" y="2395538"/>
            <a:ext cx="2209800" cy="4238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0" name="Line 24"/>
          <p:cNvSpPr>
            <a:spLocks noChangeShapeType="1"/>
          </p:cNvSpPr>
          <p:nvPr/>
        </p:nvSpPr>
        <p:spPr bwMode="auto">
          <a:xfrm flipH="1" flipV="1">
            <a:off x="2286000" y="2514600"/>
            <a:ext cx="23622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066800" y="5673725"/>
            <a:ext cx="80772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en-US" sz="3400" b="1">
                <a:latin typeface="Calibri" pitchFamily="34" charset="0"/>
              </a:rPr>
              <a:t>*  Our eyes have special cells called cone cells which allow us to see the color 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0" y="76200"/>
            <a:ext cx="7315200" cy="1028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48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How Do We See Color?</a:t>
            </a:r>
            <a:endParaRPr lang="en-US" sz="90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5400000">
            <a:off x="1087437" y="1274763"/>
            <a:ext cx="23209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5" descr="MCj043264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114425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533400" y="370205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3600" b="1">
                <a:latin typeface="Comic Sans MS" pitchFamily="66" charset="0"/>
                <a:ea typeface="Calibri" pitchFamily="34" charset="0"/>
                <a:cs typeface="Times New Roman" pitchFamily="18" charset="0"/>
              </a:rPr>
              <a:t>Explanation: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38" name="Line 9"/>
          <p:cNvSpPr>
            <a:spLocks noChangeShapeType="1"/>
          </p:cNvSpPr>
          <p:nvPr/>
        </p:nvSpPr>
        <p:spPr bwMode="auto">
          <a:xfrm flipH="1" flipV="1">
            <a:off x="6705600" y="809625"/>
            <a:ext cx="838200" cy="6096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10"/>
          <p:cNvSpPr>
            <a:spLocks noChangeShapeType="1"/>
          </p:cNvSpPr>
          <p:nvPr/>
        </p:nvSpPr>
        <p:spPr bwMode="auto">
          <a:xfrm flipH="1" flipV="1">
            <a:off x="7134225" y="595313"/>
            <a:ext cx="533400" cy="63817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11"/>
          <p:cNvSpPr>
            <a:spLocks noChangeShapeType="1"/>
          </p:cNvSpPr>
          <p:nvPr/>
        </p:nvSpPr>
        <p:spPr bwMode="auto">
          <a:xfrm flipH="1" flipV="1">
            <a:off x="7696200" y="381000"/>
            <a:ext cx="152400" cy="762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Line 12"/>
          <p:cNvSpPr>
            <a:spLocks noChangeShapeType="1"/>
          </p:cNvSpPr>
          <p:nvPr/>
        </p:nvSpPr>
        <p:spPr bwMode="auto">
          <a:xfrm flipV="1">
            <a:off x="8077200" y="457200"/>
            <a:ext cx="381000" cy="685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Line 13"/>
          <p:cNvSpPr>
            <a:spLocks noChangeShapeType="1"/>
          </p:cNvSpPr>
          <p:nvPr/>
        </p:nvSpPr>
        <p:spPr bwMode="auto">
          <a:xfrm flipV="1">
            <a:off x="8229600" y="828675"/>
            <a:ext cx="685800" cy="5334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Line 14"/>
          <p:cNvSpPr>
            <a:spLocks noChangeShapeType="1"/>
          </p:cNvSpPr>
          <p:nvPr/>
        </p:nvSpPr>
        <p:spPr bwMode="auto">
          <a:xfrm flipV="1">
            <a:off x="8181975" y="1252538"/>
            <a:ext cx="7620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8444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076450"/>
            <a:ext cx="16002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5" name="Line 16"/>
          <p:cNvSpPr>
            <a:spLocks noChangeShapeType="1"/>
          </p:cNvSpPr>
          <p:nvPr/>
        </p:nvSpPr>
        <p:spPr bwMode="auto">
          <a:xfrm flipH="1">
            <a:off x="5715000" y="1524000"/>
            <a:ext cx="1828800" cy="838200"/>
          </a:xfrm>
          <a:prstGeom prst="line">
            <a:avLst/>
          </a:prstGeom>
          <a:noFill/>
          <a:ln w="5715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Line 17"/>
          <p:cNvSpPr>
            <a:spLocks noChangeShapeType="1"/>
          </p:cNvSpPr>
          <p:nvPr/>
        </p:nvSpPr>
        <p:spPr bwMode="auto">
          <a:xfrm flipH="1">
            <a:off x="5805488" y="1600200"/>
            <a:ext cx="1814512" cy="88582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7" name="Line 18"/>
          <p:cNvSpPr>
            <a:spLocks noChangeShapeType="1"/>
          </p:cNvSpPr>
          <p:nvPr/>
        </p:nvSpPr>
        <p:spPr bwMode="auto">
          <a:xfrm flipH="1">
            <a:off x="5872163" y="1676400"/>
            <a:ext cx="1824037" cy="94773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Line 19"/>
          <p:cNvSpPr>
            <a:spLocks noChangeShapeType="1"/>
          </p:cNvSpPr>
          <p:nvPr/>
        </p:nvSpPr>
        <p:spPr bwMode="auto">
          <a:xfrm flipH="1">
            <a:off x="5929313" y="1752600"/>
            <a:ext cx="1766887" cy="1004888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9" name="Line 20"/>
          <p:cNvSpPr>
            <a:spLocks noChangeShapeType="1"/>
          </p:cNvSpPr>
          <p:nvPr/>
        </p:nvSpPr>
        <p:spPr bwMode="auto">
          <a:xfrm flipH="1">
            <a:off x="5943600" y="1905000"/>
            <a:ext cx="1752600" cy="9906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0" name="Line 21"/>
          <p:cNvSpPr>
            <a:spLocks noChangeShapeType="1"/>
          </p:cNvSpPr>
          <p:nvPr/>
        </p:nvSpPr>
        <p:spPr bwMode="auto">
          <a:xfrm flipH="1">
            <a:off x="5943600" y="2057400"/>
            <a:ext cx="1752600" cy="990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Line 22"/>
          <p:cNvSpPr>
            <a:spLocks noChangeShapeType="1"/>
          </p:cNvSpPr>
          <p:nvPr/>
        </p:nvSpPr>
        <p:spPr bwMode="auto">
          <a:xfrm flipH="1" flipV="1">
            <a:off x="2209800" y="2257425"/>
            <a:ext cx="2362200" cy="4095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Line 23"/>
          <p:cNvSpPr>
            <a:spLocks noChangeShapeType="1"/>
          </p:cNvSpPr>
          <p:nvPr/>
        </p:nvSpPr>
        <p:spPr bwMode="auto">
          <a:xfrm flipH="1" flipV="1">
            <a:off x="2286000" y="2395538"/>
            <a:ext cx="2209800" cy="4238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3" name="Line 24"/>
          <p:cNvSpPr>
            <a:spLocks noChangeShapeType="1"/>
          </p:cNvSpPr>
          <p:nvPr/>
        </p:nvSpPr>
        <p:spPr bwMode="auto">
          <a:xfrm flipH="1" flipV="1">
            <a:off x="2286000" y="2514600"/>
            <a:ext cx="23622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95300" y="4343400"/>
            <a:ext cx="86487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/>
            <a:r>
              <a:rPr lang="en-US" sz="3600" b="1">
                <a:latin typeface="Calibri" pitchFamily="34" charset="0"/>
              </a:rPr>
              <a:t>6. The apple has pigments that absorb all colors of light except red, so red is reflected off the apple.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1832</TotalTime>
  <Words>277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How Do We See Color? Activity</vt:lpstr>
      <vt:lpstr>Instructions:</vt:lpstr>
      <vt:lpstr>PowerPoint Presentation</vt:lpstr>
      <vt:lpstr>PowerPoint Presentation</vt:lpstr>
      <vt:lpstr>PowerPoint Presentation</vt:lpstr>
      <vt:lpstr>PowerPoint Presentation</vt:lpstr>
    </vt:vector>
  </TitlesOfParts>
  <Company>Clovis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 See Color?</dc:title>
  <dc:creator>Gina Burdine</dc:creator>
  <cp:lastModifiedBy>Windows User</cp:lastModifiedBy>
  <cp:revision>15</cp:revision>
  <dcterms:created xsi:type="dcterms:W3CDTF">2008-09-18T23:03:34Z</dcterms:created>
  <dcterms:modified xsi:type="dcterms:W3CDTF">2012-05-15T18:42:58Z</dcterms:modified>
</cp:coreProperties>
</file>